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7" r:id="rId3"/>
    <p:sldId id="294" r:id="rId4"/>
    <p:sldId id="295" r:id="rId5"/>
    <p:sldId id="296" r:id="rId6"/>
    <p:sldId id="299" r:id="rId7"/>
    <p:sldId id="27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E31EDE9-7AF1-46A4-95FE-B631FF419444}" type="datetimeFigureOut">
              <a:rPr lang="en-GB" smtClean="0"/>
              <a:pPr/>
              <a:t>02/10/2021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8B3177-E191-4031-A1AD-10AC0D399E26}"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E31EDE9-7AF1-46A4-95FE-B631FF419444}" type="datetimeFigureOut">
              <a:rPr lang="en-GB" smtClean="0"/>
              <a:pPr/>
              <a:t>02/10/2021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8B3177-E191-4031-A1AD-10AC0D399E26}"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E31EDE9-7AF1-46A4-95FE-B631FF419444}" type="datetimeFigureOut">
              <a:rPr lang="en-GB" smtClean="0"/>
              <a:pPr/>
              <a:t>02/10/2021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8B3177-E191-4031-A1AD-10AC0D399E26}"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E31EDE9-7AF1-46A4-95FE-B631FF419444}" type="datetimeFigureOut">
              <a:rPr lang="en-GB" smtClean="0"/>
              <a:pPr/>
              <a:t>02/10/2021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8B3177-E191-4031-A1AD-10AC0D399E26}"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31EDE9-7AF1-46A4-95FE-B631FF419444}" type="datetimeFigureOut">
              <a:rPr lang="en-GB" smtClean="0"/>
              <a:pPr/>
              <a:t>02/10/2021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8B3177-E191-4031-A1AD-10AC0D399E26}"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E31EDE9-7AF1-46A4-95FE-B631FF419444}" type="datetimeFigureOut">
              <a:rPr lang="en-GB" smtClean="0"/>
              <a:pPr/>
              <a:t>02/10/2021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8B3177-E191-4031-A1AD-10AC0D399E26}"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E31EDE9-7AF1-46A4-95FE-B631FF419444}" type="datetimeFigureOut">
              <a:rPr lang="en-GB" smtClean="0"/>
              <a:pPr/>
              <a:t>02/10/2021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E8B3177-E191-4031-A1AD-10AC0D399E26}"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E31EDE9-7AF1-46A4-95FE-B631FF419444}" type="datetimeFigureOut">
              <a:rPr lang="en-GB" smtClean="0"/>
              <a:pPr/>
              <a:t>02/10/2021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E8B3177-E191-4031-A1AD-10AC0D399E26}"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31EDE9-7AF1-46A4-95FE-B631FF419444}" type="datetimeFigureOut">
              <a:rPr lang="en-GB" smtClean="0"/>
              <a:pPr/>
              <a:t>02/10/2021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E8B3177-E191-4031-A1AD-10AC0D399E26}"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31EDE9-7AF1-46A4-95FE-B631FF419444}" type="datetimeFigureOut">
              <a:rPr lang="en-GB" smtClean="0"/>
              <a:pPr/>
              <a:t>02/10/2021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8B3177-E191-4031-A1AD-10AC0D399E26}"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31EDE9-7AF1-46A4-95FE-B631FF419444}" type="datetimeFigureOut">
              <a:rPr lang="en-GB" smtClean="0"/>
              <a:pPr/>
              <a:t>02/10/2021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8B3177-E191-4031-A1AD-10AC0D399E26}"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31EDE9-7AF1-46A4-95FE-B631FF419444}" type="datetimeFigureOut">
              <a:rPr lang="en-GB" smtClean="0"/>
              <a:pPr/>
              <a:t>02/10/2021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8B3177-E191-4031-A1AD-10AC0D399E26}"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www.bbc.co.uk/news/uk-england-york-north-yorkshire-53687115"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8640"/>
            <a:ext cx="7772400" cy="1470025"/>
          </a:xfrm>
        </p:spPr>
        <p:txBody>
          <a:bodyPr/>
          <a:lstStyle/>
          <a:p>
            <a:r>
              <a:rPr lang="en-GB" b="1" dirty="0"/>
              <a:t>Float to Live</a:t>
            </a:r>
            <a:br>
              <a:rPr lang="en-GB" b="1" dirty="0"/>
            </a:br>
            <a:endParaRPr lang="en-GB" sz="2400" b="1" dirty="0"/>
          </a:p>
        </p:txBody>
      </p:sp>
      <p:sp>
        <p:nvSpPr>
          <p:cNvPr id="3" name="Subtitle 2"/>
          <p:cNvSpPr>
            <a:spLocks noGrp="1"/>
          </p:cNvSpPr>
          <p:nvPr>
            <p:ph type="subTitle" idx="1"/>
          </p:nvPr>
        </p:nvSpPr>
        <p:spPr/>
        <p:txBody>
          <a:bodyPr>
            <a:normAutofit/>
          </a:bodyPr>
          <a:lstStyle/>
          <a:p>
            <a:endParaRPr lang="en-GB" dirty="0"/>
          </a:p>
        </p:txBody>
      </p:sp>
      <p:pic>
        <p:nvPicPr>
          <p:cNvPr id="5" name="Picture 4">
            <a:extLst>
              <a:ext uri="{FF2B5EF4-FFF2-40B4-BE49-F238E27FC236}">
                <a16:creationId xmlns:a16="http://schemas.microsoft.com/office/drawing/2014/main" id="{DE434745-260A-4D8D-B487-39949FA57404}"/>
              </a:ext>
            </a:extLst>
          </p:cNvPr>
          <p:cNvPicPr>
            <a:picLocks noChangeAspect="1"/>
          </p:cNvPicPr>
          <p:nvPr/>
        </p:nvPicPr>
        <p:blipFill rotWithShape="1">
          <a:blip r:embed="rId2"/>
          <a:srcRect l="15000" t="24753" r="48425" b="23400"/>
          <a:stretch/>
        </p:blipFill>
        <p:spPr>
          <a:xfrm>
            <a:off x="1763688" y="1844824"/>
            <a:ext cx="5288632" cy="421698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03CE1-B087-46CA-9C04-CDC73209A1EB}"/>
              </a:ext>
            </a:extLst>
          </p:cNvPr>
          <p:cNvSpPr>
            <a:spLocks noGrp="1"/>
          </p:cNvSpPr>
          <p:nvPr>
            <p:ph type="ctrTitle"/>
          </p:nvPr>
        </p:nvSpPr>
        <p:spPr/>
        <p:txBody>
          <a:bodyPr/>
          <a:lstStyle/>
          <a:p>
            <a:r>
              <a:rPr lang="en-US" dirty="0">
                <a:solidFill>
                  <a:srgbClr val="0000FF"/>
                </a:solidFill>
              </a:rPr>
              <a:t>This is a true story</a:t>
            </a:r>
            <a:endParaRPr lang="en-GB" dirty="0">
              <a:solidFill>
                <a:srgbClr val="0000FF"/>
              </a:solidFill>
            </a:endParaRPr>
          </a:p>
        </p:txBody>
      </p:sp>
      <p:sp>
        <p:nvSpPr>
          <p:cNvPr id="3" name="Subtitle 2">
            <a:extLst>
              <a:ext uri="{FF2B5EF4-FFF2-40B4-BE49-F238E27FC236}">
                <a16:creationId xmlns:a16="http://schemas.microsoft.com/office/drawing/2014/main" id="{2E804861-0904-459D-88B7-EAB627D51753}"/>
              </a:ext>
            </a:extLst>
          </p:cNvPr>
          <p:cNvSpPr>
            <a:spLocks noGrp="1"/>
          </p:cNvSpPr>
          <p:nvPr>
            <p:ph type="subTitle" idx="1"/>
          </p:nvPr>
        </p:nvSpPr>
        <p:spPr/>
        <p:txBody>
          <a:bodyPr/>
          <a:lstStyle/>
          <a:p>
            <a:r>
              <a:rPr lang="en-US" dirty="0">
                <a:solidFill>
                  <a:srgbClr val="0000FF"/>
                </a:solidFill>
              </a:rPr>
              <a:t>It happened last year 31</a:t>
            </a:r>
            <a:r>
              <a:rPr lang="en-US" baseline="30000" dirty="0">
                <a:solidFill>
                  <a:srgbClr val="0000FF"/>
                </a:solidFill>
              </a:rPr>
              <a:t>st</a:t>
            </a:r>
            <a:r>
              <a:rPr lang="en-US" dirty="0">
                <a:solidFill>
                  <a:srgbClr val="0000FF"/>
                </a:solidFill>
              </a:rPr>
              <a:t> July 2020</a:t>
            </a:r>
            <a:endParaRPr lang="en-GB" dirty="0">
              <a:solidFill>
                <a:srgbClr val="0000FF"/>
              </a:solidFill>
            </a:endParaRPr>
          </a:p>
        </p:txBody>
      </p:sp>
      <p:sp>
        <p:nvSpPr>
          <p:cNvPr id="5" name="TextBox 4">
            <a:extLst>
              <a:ext uri="{FF2B5EF4-FFF2-40B4-BE49-F238E27FC236}">
                <a16:creationId xmlns:a16="http://schemas.microsoft.com/office/drawing/2014/main" id="{86C38B3A-6478-4CC3-9A67-9799F1BD8BC2}"/>
              </a:ext>
            </a:extLst>
          </p:cNvPr>
          <p:cNvSpPr txBox="1"/>
          <p:nvPr/>
        </p:nvSpPr>
        <p:spPr>
          <a:xfrm>
            <a:off x="2286000" y="4581128"/>
            <a:ext cx="4572000" cy="1157496"/>
          </a:xfrm>
          <a:prstGeom prst="rect">
            <a:avLst/>
          </a:prstGeom>
          <a:noFill/>
        </p:spPr>
        <p:txBody>
          <a:bodyPr wrap="square">
            <a:spAutoFit/>
          </a:bodyPr>
          <a:lstStyle/>
          <a:p>
            <a:pP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https://www.bbc.co.uk/news/uk-england-york-north-yorkshire-53687115</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5017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al user interface, application&#10;&#10;Description automatically generated">
            <a:extLst>
              <a:ext uri="{FF2B5EF4-FFF2-40B4-BE49-F238E27FC236}">
                <a16:creationId xmlns:a16="http://schemas.microsoft.com/office/drawing/2014/main" id="{1DDD04C0-7F0E-44DB-8EA7-F015FCA04B83}"/>
              </a:ext>
            </a:extLst>
          </p:cNvPr>
          <p:cNvPicPr/>
          <p:nvPr/>
        </p:nvPicPr>
        <p:blipFill rotWithShape="1">
          <a:blip r:embed="rId2"/>
          <a:srcRect l="8907" t="20563" r="39508" b="32540"/>
          <a:stretch/>
        </p:blipFill>
        <p:spPr bwMode="auto">
          <a:xfrm>
            <a:off x="1711007" y="1965960"/>
            <a:ext cx="5721985" cy="29260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85912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hild&#10;&#10;Description automatically generated with low confidence">
            <a:extLst>
              <a:ext uri="{FF2B5EF4-FFF2-40B4-BE49-F238E27FC236}">
                <a16:creationId xmlns:a16="http://schemas.microsoft.com/office/drawing/2014/main" id="{F586CA79-2FEB-4E4F-8128-708DB3035E68}"/>
              </a:ext>
            </a:extLst>
          </p:cNvPr>
          <p:cNvPicPr/>
          <p:nvPr/>
        </p:nvPicPr>
        <p:blipFill rotWithShape="1">
          <a:blip r:embed="rId2"/>
          <a:srcRect l="9307" t="30491" r="39641" b="19888"/>
          <a:stretch/>
        </p:blipFill>
        <p:spPr bwMode="auto">
          <a:xfrm>
            <a:off x="1767840" y="1896110"/>
            <a:ext cx="5608320" cy="30657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08938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al user interface, website&#10;&#10;Description automatically generated">
            <a:extLst>
              <a:ext uri="{FF2B5EF4-FFF2-40B4-BE49-F238E27FC236}">
                <a16:creationId xmlns:a16="http://schemas.microsoft.com/office/drawing/2014/main" id="{FBBB4071-85D7-44BA-B659-B28938B492E0}"/>
              </a:ext>
            </a:extLst>
          </p:cNvPr>
          <p:cNvPicPr/>
          <p:nvPr/>
        </p:nvPicPr>
        <p:blipFill rotWithShape="1">
          <a:blip r:embed="rId2"/>
          <a:srcRect l="9041" t="21981" r="39375" b="29710"/>
          <a:stretch/>
        </p:blipFill>
        <p:spPr bwMode="auto">
          <a:xfrm>
            <a:off x="1772920" y="1954530"/>
            <a:ext cx="5598160" cy="29489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96760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6FFBE-4B92-405F-A173-BB41DB248420}"/>
              </a:ext>
            </a:extLst>
          </p:cNvPr>
          <p:cNvSpPr>
            <a:spLocks noGrp="1"/>
          </p:cNvSpPr>
          <p:nvPr>
            <p:ph type="title"/>
          </p:nvPr>
        </p:nvSpPr>
        <p:spPr>
          <a:xfrm>
            <a:off x="0" y="274638"/>
            <a:ext cx="9108504" cy="1143000"/>
          </a:xfrm>
        </p:spPr>
        <p:txBody>
          <a:bodyPr>
            <a:normAutofit fontScale="90000"/>
          </a:bodyPr>
          <a:lstStyle/>
          <a:p>
            <a:pPr algn="l"/>
            <a:r>
              <a:rPr lang="en-US" b="1" dirty="0">
                <a:solidFill>
                  <a:srgbClr val="0000FF"/>
                </a:solidFill>
                <a:latin typeface="Comic Sans MS" panose="030F0702030302020204" pitchFamily="66" charset="0"/>
              </a:rPr>
              <a:t>WALT use features to write a newspaper report </a:t>
            </a:r>
            <a:endParaRPr lang="en-GB" b="1" dirty="0">
              <a:solidFill>
                <a:srgbClr val="0000FF"/>
              </a:solidFill>
              <a:latin typeface="Comic Sans MS" panose="030F0702030302020204" pitchFamily="66" charset="0"/>
            </a:endParaRPr>
          </a:p>
        </p:txBody>
      </p:sp>
      <p:sp>
        <p:nvSpPr>
          <p:cNvPr id="3" name="Content Placeholder 2">
            <a:extLst>
              <a:ext uri="{FF2B5EF4-FFF2-40B4-BE49-F238E27FC236}">
                <a16:creationId xmlns:a16="http://schemas.microsoft.com/office/drawing/2014/main" id="{C9CD3B59-B6FA-4F6C-A299-04DCCDC48090}"/>
              </a:ext>
            </a:extLst>
          </p:cNvPr>
          <p:cNvSpPr>
            <a:spLocks noGrp="1"/>
          </p:cNvSpPr>
          <p:nvPr>
            <p:ph idx="1"/>
          </p:nvPr>
        </p:nvSpPr>
        <p:spPr>
          <a:xfrm>
            <a:off x="0" y="1600200"/>
            <a:ext cx="9108504" cy="5257800"/>
          </a:xfrm>
        </p:spPr>
        <p:txBody>
          <a:bodyPr>
            <a:normAutofit/>
          </a:bodyPr>
          <a:lstStyle/>
          <a:p>
            <a:pPr marL="0" indent="0">
              <a:buNone/>
            </a:pPr>
            <a:endParaRPr lang="en-US" dirty="0"/>
          </a:p>
          <a:p>
            <a:pPr marL="0" indent="0">
              <a:buNone/>
            </a:pPr>
            <a:r>
              <a:rPr lang="en-GB" b="1" dirty="0">
                <a:solidFill>
                  <a:srgbClr val="0000FF"/>
                </a:solidFill>
                <a:latin typeface="Comic Sans MS" panose="030F0702030302020204" pitchFamily="66" charset="0"/>
              </a:rPr>
              <a:t>WILF:</a:t>
            </a:r>
          </a:p>
          <a:p>
            <a:r>
              <a:rPr lang="en-GB" b="1" dirty="0">
                <a:solidFill>
                  <a:srgbClr val="0000FF"/>
                </a:solidFill>
                <a:latin typeface="Comic Sans MS" panose="030F0702030302020204" pitchFamily="66" charset="0"/>
              </a:rPr>
              <a:t>Headline – short, snappy, alliteration</a:t>
            </a:r>
          </a:p>
          <a:p>
            <a:r>
              <a:rPr lang="en-GB" b="1" dirty="0">
                <a:solidFill>
                  <a:srgbClr val="0000FF"/>
                </a:solidFill>
                <a:latin typeface="Comic Sans MS" panose="030F0702030302020204" pitchFamily="66" charset="0"/>
              </a:rPr>
              <a:t>Lead sentence to give the where, who and why</a:t>
            </a:r>
          </a:p>
          <a:p>
            <a:r>
              <a:rPr lang="en-GB" b="1" dirty="0">
                <a:solidFill>
                  <a:srgbClr val="0000FF"/>
                </a:solidFill>
                <a:latin typeface="Comic Sans MS" panose="030F0702030302020204" pitchFamily="66" charset="0"/>
              </a:rPr>
              <a:t>Paragraphs for body of story</a:t>
            </a:r>
          </a:p>
          <a:p>
            <a:r>
              <a:rPr lang="en-GB" b="1" dirty="0">
                <a:solidFill>
                  <a:srgbClr val="0000FF"/>
                </a:solidFill>
                <a:latin typeface="Comic Sans MS" panose="030F0702030302020204" pitchFamily="66" charset="0"/>
              </a:rPr>
              <a:t>Photograph with captions</a:t>
            </a:r>
          </a:p>
          <a:p>
            <a:r>
              <a:rPr lang="en-GB" b="1" dirty="0">
                <a:solidFill>
                  <a:srgbClr val="0000FF"/>
                </a:solidFill>
                <a:latin typeface="Comic Sans MS" panose="030F0702030302020204" pitchFamily="66" charset="0"/>
              </a:rPr>
              <a:t>Direct quotations </a:t>
            </a:r>
          </a:p>
          <a:p>
            <a:endParaRPr lang="en-GB" dirty="0"/>
          </a:p>
        </p:txBody>
      </p:sp>
    </p:spTree>
    <p:extLst>
      <p:ext uri="{BB962C8B-B14F-4D97-AF65-F5344CB8AC3E}">
        <p14:creationId xmlns:p14="http://schemas.microsoft.com/office/powerpoint/2010/main" val="941426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10000"/>
          </a:bodyPr>
          <a:lstStyle/>
          <a:p>
            <a:pPr>
              <a:buNone/>
            </a:pPr>
            <a:r>
              <a:rPr lang="en-GB" sz="1600" b="1" dirty="0"/>
              <a:t>                                                                                                                                                    </a:t>
            </a:r>
          </a:p>
          <a:p>
            <a:pPr>
              <a:buNone/>
            </a:pPr>
            <a:r>
              <a:rPr lang="en-GB" sz="1600" dirty="0"/>
              <a:t>                                                                                                                                                                                                                                                                      </a:t>
            </a:r>
            <a:endParaRPr lang="en-GB" sz="1800" dirty="0"/>
          </a:p>
          <a:p>
            <a:pPr algn="ctr">
              <a:buNone/>
            </a:pPr>
            <a:endParaRPr lang="en-GB" b="1" dirty="0"/>
          </a:p>
          <a:p>
            <a:pPr algn="ctr">
              <a:buNone/>
            </a:pPr>
            <a:r>
              <a:rPr lang="en-GB" sz="3100" b="1" dirty="0"/>
              <a:t>Scarborough RNLI reveal missing boy, 10, had been swept out to sea</a:t>
            </a:r>
            <a:endParaRPr lang="en-GB" sz="3100" dirty="0"/>
          </a:p>
          <a:p>
            <a:pPr>
              <a:buNone/>
            </a:pPr>
            <a:r>
              <a:rPr lang="en-GB" sz="2600" dirty="0"/>
              <a:t>Scarborough's RNLI lifeboat crew have revealed that a 10-year-old boy</a:t>
            </a:r>
          </a:p>
          <a:p>
            <a:pPr>
              <a:buNone/>
            </a:pPr>
            <a:r>
              <a:rPr lang="en-GB" sz="2600" dirty="0"/>
              <a:t>who went missing on Friday was in the sea for nearly an hour. The boy </a:t>
            </a:r>
          </a:p>
          <a:p>
            <a:pPr>
              <a:buNone/>
            </a:pPr>
            <a:r>
              <a:rPr lang="en-GB" sz="2600" dirty="0"/>
              <a:t>was reported missing just after 7pm on Friday, </a:t>
            </a:r>
          </a:p>
          <a:p>
            <a:pPr>
              <a:buNone/>
            </a:pPr>
            <a:r>
              <a:rPr lang="en-GB" sz="2600" dirty="0"/>
              <a:t>when Scarborough's beaches were packed with </a:t>
            </a:r>
          </a:p>
          <a:p>
            <a:pPr>
              <a:buNone/>
            </a:pPr>
            <a:r>
              <a:rPr lang="en-GB" sz="2600" dirty="0"/>
              <a:t>crowds enjoying the hot weather. </a:t>
            </a:r>
          </a:p>
          <a:p>
            <a:pPr>
              <a:buNone/>
            </a:pPr>
            <a:endParaRPr lang="en-GB" sz="2600" dirty="0"/>
          </a:p>
          <a:p>
            <a:pPr>
              <a:buNone/>
            </a:pPr>
            <a:r>
              <a:rPr lang="en-GB" sz="2600" dirty="0"/>
              <a:t>The RNLI have praised the boy's courage and </a:t>
            </a:r>
          </a:p>
          <a:p>
            <a:pPr>
              <a:buNone/>
            </a:pPr>
            <a:r>
              <a:rPr lang="en-GB" sz="2600" dirty="0"/>
              <a:t>presence of mind after he survived being blown</a:t>
            </a:r>
          </a:p>
          <a:p>
            <a:pPr>
              <a:buNone/>
            </a:pPr>
            <a:r>
              <a:rPr lang="en-GB" sz="2600" dirty="0"/>
              <a:t>across the entire length of the South Bay. He adopted the position</a:t>
            </a:r>
          </a:p>
          <a:p>
            <a:pPr>
              <a:buNone/>
            </a:pPr>
            <a:r>
              <a:rPr lang="en-GB" sz="2600" dirty="0"/>
              <a:t>recommended by the RNLI for anyone who finds themselves in trouble</a:t>
            </a:r>
          </a:p>
          <a:p>
            <a:pPr>
              <a:buNone/>
            </a:pPr>
            <a:r>
              <a:rPr lang="en-GB" sz="2600" dirty="0"/>
              <a:t>in the water - floating on the back with arms and legs spread out –</a:t>
            </a:r>
          </a:p>
          <a:p>
            <a:pPr>
              <a:buNone/>
            </a:pPr>
            <a:r>
              <a:rPr lang="en-GB" sz="2600" dirty="0"/>
              <a:t>because he had watched a TV programme about sea rescues.</a:t>
            </a:r>
          </a:p>
          <a:p>
            <a:pPr>
              <a:buNone/>
            </a:pPr>
            <a:endParaRPr lang="en-GB" dirty="0"/>
          </a:p>
          <a:p>
            <a:endParaRPr lang="en-GB" dirty="0"/>
          </a:p>
        </p:txBody>
      </p:sp>
      <p:pic>
        <p:nvPicPr>
          <p:cNvPr id="4" name="Picture 3" descr="Welcome to the Scarborough News for all the latest news and sport ..."/>
          <p:cNvPicPr/>
          <p:nvPr/>
        </p:nvPicPr>
        <p:blipFill>
          <a:blip r:embed="rId2" cstate="print"/>
          <a:srcRect l="18613" t="38435" r="18402" b="38095"/>
          <a:stretch>
            <a:fillRect/>
          </a:stretch>
        </p:blipFill>
        <p:spPr bwMode="auto">
          <a:xfrm>
            <a:off x="1115616" y="0"/>
            <a:ext cx="5760640" cy="864096"/>
          </a:xfrm>
          <a:prstGeom prst="rect">
            <a:avLst/>
          </a:prstGeom>
          <a:solidFill>
            <a:srgbClr val="00B0F0"/>
          </a:solidFill>
          <a:ln w="9525">
            <a:noFill/>
            <a:miter lim="800000"/>
            <a:headEnd/>
            <a:tailEnd/>
          </a:ln>
        </p:spPr>
      </p:pic>
      <p:pic>
        <p:nvPicPr>
          <p:cNvPr id="5" name="Picture 4" descr="Scarborough South Bay"/>
          <p:cNvPicPr/>
          <p:nvPr/>
        </p:nvPicPr>
        <p:blipFill>
          <a:blip r:embed="rId3" cstate="print"/>
          <a:srcRect/>
          <a:stretch>
            <a:fillRect/>
          </a:stretch>
        </p:blipFill>
        <p:spPr bwMode="auto">
          <a:xfrm>
            <a:off x="6084168" y="2780928"/>
            <a:ext cx="2649731" cy="1872208"/>
          </a:xfrm>
          <a:prstGeom prst="rect">
            <a:avLst/>
          </a:prstGeom>
          <a:noFill/>
          <a:ln w="9525">
            <a:noFill/>
            <a:miter lim="800000"/>
            <a:headEnd/>
            <a:tailEnd/>
          </a:ln>
        </p:spPr>
      </p:pic>
      <p:sp>
        <p:nvSpPr>
          <p:cNvPr id="6" name="Rectangle 5"/>
          <p:cNvSpPr/>
          <p:nvPr/>
        </p:nvSpPr>
        <p:spPr>
          <a:xfrm>
            <a:off x="6624336" y="0"/>
            <a:ext cx="2519664" cy="369332"/>
          </a:xfrm>
          <a:prstGeom prst="rect">
            <a:avLst/>
          </a:prstGeom>
        </p:spPr>
        <p:txBody>
          <a:bodyPr wrap="none">
            <a:spAutoFit/>
          </a:bodyPr>
          <a:lstStyle/>
          <a:p>
            <a:r>
              <a:rPr lang="en-GB" b="1" dirty="0"/>
              <a:t>Monday 3</a:t>
            </a:r>
            <a:r>
              <a:rPr lang="en-GB" b="1" baseline="30000" dirty="0"/>
              <a:t>rd</a:t>
            </a:r>
            <a:r>
              <a:rPr lang="en-GB" b="1" dirty="0"/>
              <a:t> August 2020</a:t>
            </a:r>
            <a:endParaRPr lang="en-GB" dirty="0"/>
          </a:p>
        </p:txBody>
      </p:sp>
    </p:spTree>
    <p:extLst>
      <p:ext uri="{BB962C8B-B14F-4D97-AF65-F5344CB8AC3E}">
        <p14:creationId xmlns:p14="http://schemas.microsoft.com/office/powerpoint/2010/main" val="115840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8" descr="The red line shows the approximate distance across South Bay the boy was blown when he was swept out to sea"/>
          <p:cNvPicPr>
            <a:picLocks noChangeAspect="1" noChangeArrowheads="1"/>
          </p:cNvPicPr>
          <p:nvPr/>
        </p:nvPicPr>
        <p:blipFill>
          <a:blip r:embed="rId2" cstate="print"/>
          <a:srcRect/>
          <a:stretch>
            <a:fillRect/>
          </a:stretch>
        </p:blipFill>
        <p:spPr bwMode="auto">
          <a:xfrm>
            <a:off x="683568" y="0"/>
            <a:ext cx="3384376" cy="2532994"/>
          </a:xfrm>
          <a:prstGeom prst="rect">
            <a:avLst/>
          </a:prstGeom>
          <a:noFill/>
        </p:spPr>
      </p:pic>
      <p:sp>
        <p:nvSpPr>
          <p:cNvPr id="3" name="Content Placeholder 2"/>
          <p:cNvSpPr>
            <a:spLocks noGrp="1"/>
          </p:cNvSpPr>
          <p:nvPr>
            <p:ph idx="1"/>
          </p:nvPr>
        </p:nvSpPr>
        <p:spPr>
          <a:xfrm>
            <a:off x="0" y="2492896"/>
            <a:ext cx="9144000" cy="5030019"/>
          </a:xfrm>
        </p:spPr>
        <p:txBody>
          <a:bodyPr>
            <a:normAutofit fontScale="25000" lnSpcReduction="20000"/>
          </a:bodyPr>
          <a:lstStyle/>
          <a:p>
            <a:pPr marL="0" lvl="0" indent="0" eaLnBrk="0" fontAlgn="base" hangingPunct="0">
              <a:spcBef>
                <a:spcPct val="0"/>
              </a:spcBef>
              <a:spcAft>
                <a:spcPct val="0"/>
              </a:spcAft>
              <a:buNone/>
            </a:pPr>
            <a:r>
              <a:rPr kumimoji="0" lang="en-GB" sz="3800" b="0" i="0" u="none" strike="noStrike" cap="none" normalizeH="0" baseline="0" dirty="0">
                <a:ln>
                  <a:noFill/>
                </a:ln>
                <a:solidFill>
                  <a:srgbClr val="000000"/>
                </a:solidFill>
                <a:effectLst/>
                <a:ea typeface="Times New Roman" pitchFamily="18" charset="0"/>
                <a:cs typeface="Arial" pitchFamily="34" charset="0"/>
              </a:rPr>
              <a:t> </a:t>
            </a:r>
            <a:r>
              <a:rPr kumimoji="0" lang="en-GB" sz="9600" b="0" i="0" u="none" strike="noStrike" cap="none" normalizeH="0" baseline="0" dirty="0">
                <a:ln>
                  <a:noFill/>
                </a:ln>
                <a:solidFill>
                  <a:srgbClr val="000000"/>
                </a:solidFill>
                <a:effectLst/>
                <a:ea typeface="Times New Roman" pitchFamily="18" charset="0"/>
                <a:cs typeface="Arial" pitchFamily="34" charset="0"/>
              </a:rPr>
              <a:t>He was finally found shouting for help near Vincent Pier, having been swept out to sea by the wind and tide.</a:t>
            </a:r>
            <a:r>
              <a:rPr lang="en-GB" sz="9600" dirty="0">
                <a:cs typeface="Arial" pitchFamily="34" charset="0"/>
              </a:rPr>
              <a:t> </a:t>
            </a:r>
            <a:r>
              <a:rPr kumimoji="0" lang="en-GB" sz="9600" b="0" i="0" u="none" strike="noStrike" cap="none" normalizeH="0" baseline="0" dirty="0">
                <a:ln>
                  <a:noFill/>
                </a:ln>
                <a:solidFill>
                  <a:srgbClr val="000000"/>
                </a:solidFill>
                <a:effectLst/>
                <a:ea typeface="Times New Roman" pitchFamily="18" charset="0"/>
                <a:cs typeface="Arial" pitchFamily="34" charset="0"/>
              </a:rPr>
              <a:t>The RNLI launched their lifeboat to assist police and Humber Coastguard with the search.</a:t>
            </a:r>
            <a:r>
              <a:rPr lang="en-GB" sz="9600" dirty="0">
                <a:cs typeface="Arial" pitchFamily="34" charset="0"/>
              </a:rPr>
              <a:t> </a:t>
            </a:r>
          </a:p>
          <a:p>
            <a:pPr marL="0" lvl="0" indent="0" eaLnBrk="0" fontAlgn="base" hangingPunct="0">
              <a:spcBef>
                <a:spcPct val="0"/>
              </a:spcBef>
              <a:spcAft>
                <a:spcPct val="0"/>
              </a:spcAft>
              <a:buNone/>
            </a:pPr>
            <a:endParaRPr kumimoji="0" lang="en-GB" sz="9600" b="0" i="0" u="none" strike="noStrike" cap="none" normalizeH="0" baseline="0" dirty="0">
              <a:ln>
                <a:noFill/>
              </a:ln>
              <a:solidFill>
                <a:srgbClr val="000000"/>
              </a:solidFill>
              <a:effectLst/>
              <a:ea typeface="Times New Roman" pitchFamily="18" charset="0"/>
              <a:cs typeface="Arial" pitchFamily="34" charset="0"/>
            </a:endParaRPr>
          </a:p>
          <a:p>
            <a:pPr marL="0" lvl="0" indent="0" eaLnBrk="0" fontAlgn="base" hangingPunct="0">
              <a:spcBef>
                <a:spcPct val="0"/>
              </a:spcBef>
              <a:spcAft>
                <a:spcPct val="0"/>
              </a:spcAft>
              <a:buNone/>
            </a:pPr>
            <a:r>
              <a:rPr kumimoji="0" lang="en-GB" sz="9600" b="0" i="0" u="none" strike="noStrike" cap="none" normalizeH="0" baseline="0" dirty="0">
                <a:ln>
                  <a:noFill/>
                </a:ln>
                <a:solidFill>
                  <a:srgbClr val="000000"/>
                </a:solidFill>
                <a:effectLst/>
                <a:ea typeface="Times New Roman" pitchFamily="18" charset="0"/>
                <a:cs typeface="Arial" pitchFamily="34" charset="0"/>
              </a:rPr>
              <a:t>Scarborough  lifeboat captain, Lee </a:t>
            </a:r>
            <a:r>
              <a:rPr kumimoji="0" lang="en-GB" sz="9600" b="0" i="0" u="none" strike="noStrike" cap="none" normalizeH="0" baseline="0" dirty="0" err="1">
                <a:ln>
                  <a:noFill/>
                </a:ln>
                <a:solidFill>
                  <a:srgbClr val="000000"/>
                </a:solidFill>
                <a:effectLst/>
                <a:ea typeface="Times New Roman" pitchFamily="18" charset="0"/>
                <a:cs typeface="Arial" pitchFamily="34" charset="0"/>
              </a:rPr>
              <a:t>Marton</a:t>
            </a:r>
            <a:r>
              <a:rPr kumimoji="0" lang="en-GB" sz="9600" b="0" i="0" u="none" strike="noStrike" cap="none" normalizeH="0" baseline="0" dirty="0">
                <a:ln>
                  <a:noFill/>
                </a:ln>
                <a:solidFill>
                  <a:srgbClr val="000000"/>
                </a:solidFill>
                <a:effectLst/>
                <a:ea typeface="Times New Roman" pitchFamily="18" charset="0"/>
                <a:cs typeface="Arial" pitchFamily="34" charset="0"/>
              </a:rPr>
              <a:t> said: "We were told that he</a:t>
            </a:r>
            <a:r>
              <a:rPr lang="en-GB" sz="9600" dirty="0">
                <a:solidFill>
                  <a:srgbClr val="000000"/>
                </a:solidFill>
                <a:ea typeface="Times New Roman" pitchFamily="18" charset="0"/>
                <a:cs typeface="Arial" pitchFamily="34" charset="0"/>
              </a:rPr>
              <a:t>’</a:t>
            </a:r>
            <a:r>
              <a:rPr kumimoji="0" lang="en-GB" sz="9600" b="0" i="0" u="none" strike="noStrike" cap="none" normalizeH="0" baseline="0" dirty="0">
                <a:ln>
                  <a:noFill/>
                </a:ln>
                <a:solidFill>
                  <a:srgbClr val="000000"/>
                </a:solidFill>
                <a:effectLst/>
                <a:ea typeface="Times New Roman" pitchFamily="18" charset="0"/>
                <a:cs typeface="Arial" pitchFamily="34" charset="0"/>
              </a:rPr>
              <a:t>d been watching lifeboat rescues on the BBC documentary </a:t>
            </a:r>
            <a:r>
              <a:rPr lang="en-GB" sz="9600" dirty="0">
                <a:solidFill>
                  <a:srgbClr val="000000"/>
                </a:solidFill>
                <a:ea typeface="Times New Roman" pitchFamily="18" charset="0"/>
                <a:cs typeface="Arial" pitchFamily="34" charset="0"/>
              </a:rPr>
              <a:t>‘</a:t>
            </a:r>
            <a:r>
              <a:rPr kumimoji="0" lang="en-GB" sz="9600" b="0" i="0" u="none" strike="noStrike" cap="none" normalizeH="0" baseline="0" dirty="0">
                <a:ln>
                  <a:noFill/>
                </a:ln>
                <a:solidFill>
                  <a:srgbClr val="000000"/>
                </a:solidFill>
                <a:effectLst/>
                <a:ea typeface="Times New Roman" pitchFamily="18" charset="0"/>
                <a:cs typeface="Arial" pitchFamily="34" charset="0"/>
              </a:rPr>
              <a:t>Saving Lives at Sea</a:t>
            </a:r>
            <a:r>
              <a:rPr lang="en-GB" sz="9600" dirty="0">
                <a:solidFill>
                  <a:srgbClr val="000000"/>
                </a:solidFill>
                <a:ea typeface="Times New Roman" pitchFamily="18" charset="0"/>
                <a:cs typeface="Arial" pitchFamily="34" charset="0"/>
              </a:rPr>
              <a:t>’</a:t>
            </a:r>
            <a:r>
              <a:rPr kumimoji="0" lang="en-GB" sz="9600" b="0" i="0" u="none" strike="noStrike" cap="none" normalizeH="0" baseline="0" dirty="0">
                <a:ln>
                  <a:noFill/>
                </a:ln>
                <a:solidFill>
                  <a:srgbClr val="000000"/>
                </a:solidFill>
                <a:effectLst/>
                <a:ea typeface="Times New Roman" pitchFamily="18" charset="0"/>
                <a:cs typeface="Arial" pitchFamily="34" charset="0"/>
              </a:rPr>
              <a:t> and had followed the advice given on the show.</a:t>
            </a:r>
            <a:r>
              <a:rPr lang="en-GB" sz="9600" dirty="0">
                <a:cs typeface="Arial" pitchFamily="34" charset="0"/>
              </a:rPr>
              <a:t> </a:t>
            </a:r>
            <a:r>
              <a:rPr kumimoji="0" lang="en-GB" sz="9600" b="0" i="0" u="none" strike="noStrike" cap="none" normalizeH="0" baseline="0" dirty="0">
                <a:ln>
                  <a:noFill/>
                </a:ln>
                <a:solidFill>
                  <a:srgbClr val="000000"/>
                </a:solidFill>
                <a:effectLst/>
                <a:ea typeface="Times New Roman" pitchFamily="18" charset="0"/>
                <a:cs typeface="Arial" pitchFamily="34" charset="0"/>
              </a:rPr>
              <a:t>We</a:t>
            </a:r>
            <a:r>
              <a:rPr lang="en-GB" sz="9600" dirty="0">
                <a:solidFill>
                  <a:srgbClr val="000000"/>
                </a:solidFill>
                <a:ea typeface="Times New Roman" pitchFamily="18" charset="0"/>
                <a:cs typeface="Arial" pitchFamily="34" charset="0"/>
              </a:rPr>
              <a:t>’</a:t>
            </a:r>
            <a:r>
              <a:rPr kumimoji="0" lang="en-GB" sz="9600" b="0" i="0" u="none" strike="noStrike" cap="none" normalizeH="0" baseline="0" dirty="0">
                <a:ln>
                  <a:noFill/>
                </a:ln>
                <a:solidFill>
                  <a:srgbClr val="000000"/>
                </a:solidFill>
                <a:effectLst/>
                <a:ea typeface="Times New Roman" pitchFamily="18" charset="0"/>
                <a:cs typeface="Arial" pitchFamily="34" charset="0"/>
              </a:rPr>
              <a:t>re very much in awe of this incredible lad, who managed to remain calm and follow safety advice in terrifying and stressful circumstances. Had he not, the outcome might have been very different.“</a:t>
            </a:r>
          </a:p>
          <a:p>
            <a:pPr marL="0" lvl="0" indent="0" eaLnBrk="0" fontAlgn="base" hangingPunct="0">
              <a:spcBef>
                <a:spcPct val="0"/>
              </a:spcBef>
              <a:spcAft>
                <a:spcPct val="0"/>
              </a:spcAft>
              <a:buNone/>
            </a:pPr>
            <a:endParaRPr kumimoji="0" lang="en-GB" sz="9600" b="0" i="0" u="none" strike="noStrike" cap="none" normalizeH="0" baseline="0" dirty="0">
              <a:ln>
                <a:noFill/>
              </a:ln>
              <a:solidFill>
                <a:schemeClr val="tx1"/>
              </a:solidFill>
              <a:effectLst/>
              <a:cs typeface="Arial" pitchFamily="34" charset="0"/>
            </a:endParaRPr>
          </a:p>
          <a:p>
            <a:pPr marL="0" lvl="0" indent="0" eaLnBrk="0" fontAlgn="base" hangingPunct="0">
              <a:spcBef>
                <a:spcPct val="0"/>
              </a:spcBef>
              <a:spcAft>
                <a:spcPct val="0"/>
              </a:spcAft>
              <a:buNone/>
            </a:pPr>
            <a:r>
              <a:rPr kumimoji="0" lang="en-GB" sz="9600" b="0" i="0" u="none" strike="noStrike" cap="none" normalizeH="0" baseline="0" dirty="0">
                <a:ln>
                  <a:noFill/>
                </a:ln>
                <a:solidFill>
                  <a:srgbClr val="000000"/>
                </a:solidFill>
                <a:effectLst/>
                <a:ea typeface="Times New Roman" pitchFamily="18" charset="0"/>
                <a:cs typeface="Arial" pitchFamily="34" charset="0"/>
              </a:rPr>
              <a:t>The RNLI advises anyone struggling in the water to float in a starfish position while awaiting rescue, as people often end up in more difficulty when trying to swim against the current.</a:t>
            </a:r>
            <a:endParaRPr kumimoji="0" lang="en-GB" sz="9600" b="0" i="0" u="none" strike="noStrike" cap="none" normalizeH="0" baseline="0" dirty="0">
              <a:ln>
                <a:noFill/>
              </a:ln>
              <a:solidFill>
                <a:schemeClr val="tx1"/>
              </a:solidFill>
              <a:effectLst/>
              <a:cs typeface="Arial" pitchFamily="34" charset="0"/>
            </a:endParaRPr>
          </a:p>
          <a:p>
            <a:pPr marL="0" lvl="0" indent="0" eaLnBrk="0" fontAlgn="base" hangingPunct="0">
              <a:spcBef>
                <a:spcPct val="0"/>
              </a:spcBef>
              <a:spcAft>
                <a:spcPct val="0"/>
              </a:spcAft>
              <a:buNone/>
            </a:pPr>
            <a:endParaRPr kumimoji="0" lang="en-GB" sz="9600" b="0" i="0" u="none" strike="noStrike" cap="none" normalizeH="0" baseline="0" dirty="0">
              <a:ln>
                <a:noFill/>
              </a:ln>
              <a:solidFill>
                <a:schemeClr val="tx1"/>
              </a:solidFill>
              <a:effectLst/>
              <a:cs typeface="Arial" pitchFamily="34" charset="0"/>
            </a:endParaRPr>
          </a:p>
          <a:p>
            <a:endParaRPr lang="en-GB" dirty="0"/>
          </a:p>
        </p:txBody>
      </p:sp>
      <p:sp>
        <p:nvSpPr>
          <p:cNvPr id="2050" name="AutoShape 2"/>
          <p:cNvSpPr>
            <a:spLocks noChangeAspect="1" noChangeArrowheads="1"/>
          </p:cNvSpPr>
          <p:nvPr/>
        </p:nvSpPr>
        <p:spPr bwMode="auto">
          <a:xfrm>
            <a:off x="0" y="45720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052" name="Rectangle 4"/>
          <p:cNvSpPr>
            <a:spLocks noChangeArrowheads="1"/>
          </p:cNvSpPr>
          <p:nvPr/>
        </p:nvSpPr>
        <p:spPr bwMode="auto">
          <a:xfrm>
            <a:off x="0" y="762000"/>
            <a:ext cx="9144000"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9"/>
          <p:cNvSpPr/>
          <p:nvPr/>
        </p:nvSpPr>
        <p:spPr>
          <a:xfrm>
            <a:off x="4283968" y="188640"/>
            <a:ext cx="4572000" cy="923330"/>
          </a:xfrm>
          <a:prstGeom prst="rect">
            <a:avLst/>
          </a:prstGeom>
        </p:spPr>
        <p:txBody>
          <a:bodyPr>
            <a:spAutoFit/>
          </a:bodyPr>
          <a:lstStyle/>
          <a:p>
            <a:pPr lvl="0" fontAlgn="base">
              <a:spcBef>
                <a:spcPct val="0"/>
              </a:spcBef>
              <a:spcAft>
                <a:spcPct val="0"/>
              </a:spcAft>
            </a:pPr>
            <a:r>
              <a:rPr kumimoji="0" lang="en-GB" b="0" i="0" u="none" strike="noStrike" cap="none" normalizeH="0" baseline="0" dirty="0">
                <a:ln>
                  <a:noFill/>
                </a:ln>
                <a:solidFill>
                  <a:srgbClr val="000000"/>
                </a:solidFill>
                <a:effectLst/>
                <a:latin typeface="Arial" pitchFamily="34" charset="0"/>
                <a:ea typeface="Times New Roman" pitchFamily="18" charset="0"/>
                <a:cs typeface="Arial" pitchFamily="34" charset="0"/>
              </a:rPr>
              <a:t>The red line shows the approximate distance across South Bay the boy was blown when he was swept out to sea</a:t>
            </a:r>
            <a:endParaRPr kumimoji="0" lang="en-GB"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1780</TotalTime>
  <Words>369</Words>
  <Application>Microsoft Office PowerPoint</Application>
  <PresentationFormat>On-screen Show (4:3)</PresentationFormat>
  <Paragraphs>36</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Comic Sans MS</vt:lpstr>
      <vt:lpstr>Office Theme</vt:lpstr>
      <vt:lpstr>Float to Live </vt:lpstr>
      <vt:lpstr>This is a true story</vt:lpstr>
      <vt:lpstr>PowerPoint Presentation</vt:lpstr>
      <vt:lpstr>PowerPoint Presentation</vt:lpstr>
      <vt:lpstr>PowerPoint Presentation</vt:lpstr>
      <vt:lpstr>WALT use features to write a newspaper report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into Difficulties</dc:title>
  <dc:creator>Jo Searle</dc:creator>
  <cp:lastModifiedBy>jesearle152@gmail.com</cp:lastModifiedBy>
  <cp:revision>27</cp:revision>
  <dcterms:created xsi:type="dcterms:W3CDTF">2020-08-03T11:22:29Z</dcterms:created>
  <dcterms:modified xsi:type="dcterms:W3CDTF">2021-10-02T10:44:06Z</dcterms:modified>
</cp:coreProperties>
</file>