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60" r:id="rId6"/>
    <p:sldId id="263" r:id="rId7"/>
    <p:sldId id="265" r:id="rId8"/>
    <p:sldId id="280" r:id="rId9"/>
    <p:sldId id="266" r:id="rId10"/>
    <p:sldId id="278" r:id="rId11"/>
    <p:sldId id="279" r:id="rId12"/>
    <p:sldId id="261" r:id="rId13"/>
    <p:sldId id="277" r:id="rId14"/>
    <p:sldId id="264" r:id="rId15"/>
    <p:sldId id="268" r:id="rId16"/>
    <p:sldId id="269" r:id="rId17"/>
    <p:sldId id="270" r:id="rId18"/>
    <p:sldId id="271" r:id="rId19"/>
    <p:sldId id="272" r:id="rId20"/>
    <p:sldId id="273" r:id="rId21"/>
    <p:sldId id="274" r:id="rId22"/>
    <p:sldId id="262" r:id="rId23"/>
    <p:sldId id="275" r:id="rId24"/>
    <p:sldId id="267"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69E6F-73A1-4A13-AF3C-CA0F5FF71A81}" type="datetimeFigureOut">
              <a:rPr lang="en-GB" smtClean="0"/>
              <a:t>28/01/2021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EE233-AB89-4506-816C-247F8AE0F401}" type="slidenum">
              <a:rPr lang="en-GB" smtClean="0"/>
              <a:t>‹#›</a:t>
            </a:fld>
            <a:endParaRPr lang="en-GB"/>
          </a:p>
        </p:txBody>
      </p:sp>
    </p:spTree>
    <p:extLst>
      <p:ext uri="{BB962C8B-B14F-4D97-AF65-F5344CB8AC3E}">
        <p14:creationId xmlns:p14="http://schemas.microsoft.com/office/powerpoint/2010/main" val="223038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introduction – Difficult to pitch today as people attending will be at different stages, some will be new, some will be experienced but hopefully there will be a something for everyone to take away from the webinar.</a:t>
            </a:r>
          </a:p>
        </p:txBody>
      </p:sp>
      <p:sp>
        <p:nvSpPr>
          <p:cNvPr id="4" name="Slide Number Placeholder 3"/>
          <p:cNvSpPr>
            <a:spLocks noGrp="1"/>
          </p:cNvSpPr>
          <p:nvPr>
            <p:ph type="sldNum" sz="quarter" idx="5"/>
          </p:nvPr>
        </p:nvSpPr>
        <p:spPr/>
        <p:txBody>
          <a:bodyPr/>
          <a:lstStyle/>
          <a:p>
            <a:fld id="{CF1EE233-AB89-4506-816C-247F8AE0F401}" type="slidenum">
              <a:rPr lang="en-GB" smtClean="0"/>
              <a:t>1</a:t>
            </a:fld>
            <a:endParaRPr lang="en-GB"/>
          </a:p>
        </p:txBody>
      </p:sp>
    </p:spTree>
    <p:extLst>
      <p:ext uri="{BB962C8B-B14F-4D97-AF65-F5344CB8AC3E}">
        <p14:creationId xmlns:p14="http://schemas.microsoft.com/office/powerpoint/2010/main" val="423938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Sure all aware of these KPI’s but it’s worth a quick recap</a:t>
            </a:r>
          </a:p>
        </p:txBody>
      </p:sp>
      <p:sp>
        <p:nvSpPr>
          <p:cNvPr id="4" name="Slide Number Placeholder 3"/>
          <p:cNvSpPr>
            <a:spLocks noGrp="1"/>
          </p:cNvSpPr>
          <p:nvPr>
            <p:ph type="sldNum" sz="quarter" idx="5"/>
          </p:nvPr>
        </p:nvSpPr>
        <p:spPr/>
        <p:txBody>
          <a:bodyPr/>
          <a:lstStyle/>
          <a:p>
            <a:fld id="{CF1EE233-AB89-4506-816C-247F8AE0F401}" type="slidenum">
              <a:rPr lang="en-GB" smtClean="0"/>
              <a:t>3</a:t>
            </a:fld>
            <a:endParaRPr lang="en-GB"/>
          </a:p>
        </p:txBody>
      </p:sp>
    </p:spTree>
    <p:extLst>
      <p:ext uri="{BB962C8B-B14F-4D97-AF65-F5344CB8AC3E}">
        <p14:creationId xmlns:p14="http://schemas.microsoft.com/office/powerpoint/2010/main" val="32786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nationally recognised template</a:t>
            </a:r>
          </a:p>
        </p:txBody>
      </p:sp>
      <p:sp>
        <p:nvSpPr>
          <p:cNvPr id="4" name="Slide Number Placeholder 3"/>
          <p:cNvSpPr>
            <a:spLocks noGrp="1"/>
          </p:cNvSpPr>
          <p:nvPr>
            <p:ph type="sldNum" sz="quarter" idx="5"/>
          </p:nvPr>
        </p:nvSpPr>
        <p:spPr/>
        <p:txBody>
          <a:bodyPr/>
          <a:lstStyle/>
          <a:p>
            <a:fld id="{CF1EE233-AB89-4506-816C-247F8AE0F401}" type="slidenum">
              <a:rPr lang="en-GB" smtClean="0"/>
              <a:t>4</a:t>
            </a:fld>
            <a:endParaRPr lang="en-GB"/>
          </a:p>
        </p:txBody>
      </p:sp>
    </p:spTree>
    <p:extLst>
      <p:ext uri="{BB962C8B-B14F-4D97-AF65-F5344CB8AC3E}">
        <p14:creationId xmlns:p14="http://schemas.microsoft.com/office/powerpoint/2010/main" val="1263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Linked to Planning Doc - INTENT</a:t>
            </a:r>
          </a:p>
        </p:txBody>
      </p:sp>
      <p:sp>
        <p:nvSpPr>
          <p:cNvPr id="4" name="Slide Number Placeholder 3"/>
          <p:cNvSpPr>
            <a:spLocks noGrp="1"/>
          </p:cNvSpPr>
          <p:nvPr>
            <p:ph type="sldNum" sz="quarter" idx="5"/>
          </p:nvPr>
        </p:nvSpPr>
        <p:spPr/>
        <p:txBody>
          <a:bodyPr/>
          <a:lstStyle/>
          <a:p>
            <a:fld id="{CF1EE233-AB89-4506-816C-247F8AE0F401}" type="slidenum">
              <a:rPr lang="en-GB" smtClean="0"/>
              <a:t>12</a:t>
            </a:fld>
            <a:endParaRPr lang="en-GB"/>
          </a:p>
        </p:txBody>
      </p:sp>
    </p:spTree>
    <p:extLst>
      <p:ext uri="{BB962C8B-B14F-4D97-AF65-F5344CB8AC3E}">
        <p14:creationId xmlns:p14="http://schemas.microsoft.com/office/powerpoint/2010/main" val="264520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Linked to Planning Doc - IMPLEMENTATION</a:t>
            </a:r>
          </a:p>
        </p:txBody>
      </p:sp>
      <p:sp>
        <p:nvSpPr>
          <p:cNvPr id="4" name="Slide Number Placeholder 3"/>
          <p:cNvSpPr>
            <a:spLocks noGrp="1"/>
          </p:cNvSpPr>
          <p:nvPr>
            <p:ph type="sldNum" sz="quarter" idx="5"/>
          </p:nvPr>
        </p:nvSpPr>
        <p:spPr/>
        <p:txBody>
          <a:bodyPr/>
          <a:lstStyle/>
          <a:p>
            <a:fld id="{CF1EE233-AB89-4506-816C-247F8AE0F401}" type="slidenum">
              <a:rPr lang="en-GB" smtClean="0"/>
              <a:t>20</a:t>
            </a:fld>
            <a:endParaRPr lang="en-GB"/>
          </a:p>
        </p:txBody>
      </p:sp>
    </p:spTree>
    <p:extLst>
      <p:ext uri="{BB962C8B-B14F-4D97-AF65-F5344CB8AC3E}">
        <p14:creationId xmlns:p14="http://schemas.microsoft.com/office/powerpoint/2010/main" val="403091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Linked to Planning Doc - IMPLEMENTATION</a:t>
            </a:r>
          </a:p>
        </p:txBody>
      </p:sp>
      <p:sp>
        <p:nvSpPr>
          <p:cNvPr id="4" name="Slide Number Placeholder 3"/>
          <p:cNvSpPr>
            <a:spLocks noGrp="1"/>
          </p:cNvSpPr>
          <p:nvPr>
            <p:ph type="sldNum" sz="quarter" idx="5"/>
          </p:nvPr>
        </p:nvSpPr>
        <p:spPr/>
        <p:txBody>
          <a:bodyPr/>
          <a:lstStyle/>
          <a:p>
            <a:fld id="{CF1EE233-AB89-4506-816C-247F8AE0F401}" type="slidenum">
              <a:rPr lang="en-GB" smtClean="0"/>
              <a:t>23</a:t>
            </a:fld>
            <a:endParaRPr lang="en-GB"/>
          </a:p>
        </p:txBody>
      </p:sp>
    </p:spTree>
    <p:extLst>
      <p:ext uri="{BB962C8B-B14F-4D97-AF65-F5344CB8AC3E}">
        <p14:creationId xmlns:p14="http://schemas.microsoft.com/office/powerpoint/2010/main" val="317651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lanning%20Doc%20-%20INTENT.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lanning%20Doc%20-%20Implementation.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Planning%20Doc%20-%20IMPACT.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8" Type="http://schemas.openxmlformats.org/officeDocument/2006/relationships/hyperlink" Target="https://www.teambedsandluton.co.uk/pe-case-studies" TargetMode="External"/><Relationship Id="rId3" Type="http://schemas.openxmlformats.org/officeDocument/2006/relationships/hyperlink" Target="https://www.youthsporttrust.org/case-studies" TargetMode="External"/><Relationship Id="rId7" Type="http://schemas.openxmlformats.org/officeDocument/2006/relationships/hyperlink" Target="https://www.lrsport.org/primarysportpremiumcasestudies" TargetMode="External"/><Relationship Id="rId2" Type="http://schemas.openxmlformats.org/officeDocument/2006/relationships/hyperlink" Target="https://www.afpe.org.uk/physical-education/top-tips-for-spending-the-primary-pe-and-sport-premium/" TargetMode="External"/><Relationship Id="rId1" Type="http://schemas.openxmlformats.org/officeDocument/2006/relationships/slideLayout" Target="../slideLayouts/slideLayout2.xml"/><Relationship Id="rId6" Type="http://schemas.openxmlformats.org/officeDocument/2006/relationships/hyperlink" Target="https://www.teesvalleysport.co.uk/young-people/active-schools/best-practice-case-studies-in-primary-pe/" TargetMode="External"/><Relationship Id="rId5" Type="http://schemas.openxmlformats.org/officeDocument/2006/relationships/hyperlink" Target="https://documents.hants.gov.uk/ccbs/Sport/SHIOWPrimaryPremiumfundingcasestudyNorwoodPrimarySchool.pdf" TargetMode="External"/><Relationship Id="rId4" Type="http://schemas.openxmlformats.org/officeDocument/2006/relationships/hyperlink" Target="https://yorkshirepeawards.co.uk/last-year"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forgesdo@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hsporttrust.org/membership/quality-mark" TargetMode="External"/><Relationship Id="rId3" Type="http://schemas.openxmlformats.org/officeDocument/2006/relationships/image" Target="../media/image2.jpg"/><Relationship Id="rId7" Type="http://schemas.openxmlformats.org/officeDocument/2006/relationships/hyperlink" Target="https://www.afpe.org.uk/physical-education/afpe-quality-mark-for-pe-a-sport/" TargetMode="External"/><Relationship Id="rId2" Type="http://schemas.openxmlformats.org/officeDocument/2006/relationships/hyperlink" Target="https://www.learnsheffield.co.uk/Downloads/Partnerships/PESSPA/PESSPA%20Toolkit.pdf"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www.activeschoolplanner.org/"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rschoolgames.com/"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8CF3-CDA2-4DAE-AB17-E4BFF2EDED43}"/>
              </a:ext>
            </a:extLst>
          </p:cNvPr>
          <p:cNvSpPr>
            <a:spLocks noGrp="1"/>
          </p:cNvSpPr>
          <p:nvPr>
            <p:ph type="ctrTitle"/>
          </p:nvPr>
        </p:nvSpPr>
        <p:spPr>
          <a:xfrm>
            <a:off x="2589213" y="1166219"/>
            <a:ext cx="8915399" cy="2262781"/>
          </a:xfrm>
        </p:spPr>
        <p:txBody>
          <a:bodyPr>
            <a:normAutofit fontScale="90000"/>
          </a:bodyPr>
          <a:lstStyle/>
          <a:p>
            <a:r>
              <a:rPr lang="en-GB" b="1" dirty="0"/>
              <a:t>Intent, Implementation and Impact of your PESSPA Offer</a:t>
            </a:r>
          </a:p>
        </p:txBody>
      </p:sp>
      <p:sp>
        <p:nvSpPr>
          <p:cNvPr id="3" name="Subtitle 2">
            <a:extLst>
              <a:ext uri="{FF2B5EF4-FFF2-40B4-BE49-F238E27FC236}">
                <a16:creationId xmlns:a16="http://schemas.microsoft.com/office/drawing/2014/main" id="{DB4249B4-03D6-4C5A-BFA4-A275D2C93ECC}"/>
              </a:ext>
            </a:extLst>
          </p:cNvPr>
          <p:cNvSpPr>
            <a:spLocks noGrp="1"/>
          </p:cNvSpPr>
          <p:nvPr>
            <p:ph type="subTitle" idx="1"/>
          </p:nvPr>
        </p:nvSpPr>
        <p:spPr>
          <a:xfrm>
            <a:off x="2589213" y="4222425"/>
            <a:ext cx="8915399" cy="2262781"/>
          </a:xfrm>
        </p:spPr>
        <p:txBody>
          <a:bodyPr>
            <a:normAutofit/>
          </a:bodyPr>
          <a:lstStyle/>
          <a:p>
            <a:r>
              <a:rPr lang="en-GB" sz="2000" b="1" dirty="0"/>
              <a:t>28</a:t>
            </a:r>
            <a:r>
              <a:rPr lang="en-GB" sz="2000" b="1" baseline="30000" dirty="0"/>
              <a:t>th</a:t>
            </a:r>
            <a:r>
              <a:rPr lang="en-GB" sz="2000" b="1" dirty="0"/>
              <a:t> January 2021</a:t>
            </a:r>
          </a:p>
          <a:p>
            <a:endParaRPr lang="en-GB" sz="2000" b="1" dirty="0"/>
          </a:p>
          <a:p>
            <a:r>
              <a:rPr lang="en-GB" sz="2000" b="1" dirty="0"/>
              <a:t>Nathan Barthrop </a:t>
            </a:r>
          </a:p>
          <a:p>
            <a:endParaRPr lang="en-GB" sz="2000" b="1" dirty="0"/>
          </a:p>
          <a:p>
            <a:r>
              <a:rPr lang="en-GB" sz="2000" b="1" i="1" dirty="0"/>
              <a:t>Forge School Sport Partnership &amp; School </a:t>
            </a:r>
            <a:r>
              <a:rPr lang="en-GB" sz="2000" b="1" i="1"/>
              <a:t>Games Organiser</a:t>
            </a:r>
            <a:endParaRPr lang="en-GB" sz="2000" b="1" i="1" dirty="0"/>
          </a:p>
        </p:txBody>
      </p:sp>
    </p:spTree>
    <p:extLst>
      <p:ext uri="{BB962C8B-B14F-4D97-AF65-F5344CB8AC3E}">
        <p14:creationId xmlns:p14="http://schemas.microsoft.com/office/powerpoint/2010/main" val="9603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 </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Why?</a:t>
            </a:r>
          </a:p>
        </p:txBody>
      </p:sp>
      <p:sp>
        <p:nvSpPr>
          <p:cNvPr id="12" name="TextBox 11">
            <a:extLst>
              <a:ext uri="{FF2B5EF4-FFF2-40B4-BE49-F238E27FC236}">
                <a16:creationId xmlns:a16="http://schemas.microsoft.com/office/drawing/2014/main" id="{7FB77F09-D656-44EA-8F15-FF57D3BCA589}"/>
              </a:ext>
            </a:extLst>
          </p:cNvPr>
          <p:cNvSpPr txBox="1"/>
          <p:nvPr/>
        </p:nvSpPr>
        <p:spPr>
          <a:xfrm>
            <a:off x="4557928" y="253234"/>
            <a:ext cx="8267892" cy="4124206"/>
          </a:xfrm>
          <a:prstGeom prst="rect">
            <a:avLst/>
          </a:prstGeom>
          <a:noFill/>
        </p:spPr>
        <p:txBody>
          <a:bodyPr wrap="square" rtlCol="0">
            <a:spAutoFit/>
          </a:bodyPr>
          <a:lstStyle/>
          <a:p>
            <a:r>
              <a:rPr lang="en-GB" sz="1400" b="1" dirty="0"/>
              <a:t>*** Whole School Development Plan***</a:t>
            </a:r>
          </a:p>
          <a:p>
            <a:endParaRPr lang="en-GB" sz="1400" dirty="0"/>
          </a:p>
          <a:p>
            <a:r>
              <a:rPr lang="en-GB" sz="1400" dirty="0"/>
              <a:t>Consider your whole school development plan.</a:t>
            </a:r>
          </a:p>
          <a:p>
            <a:r>
              <a:rPr lang="en-GB" sz="1400" dirty="0"/>
              <a:t>How can you use your PESSPA offer to contribute to achieving whole school areas for development in </a:t>
            </a:r>
            <a:r>
              <a:rPr lang="en-GB" sz="1400" b="1" dirty="0"/>
              <a:t>YOUR</a:t>
            </a:r>
            <a:r>
              <a:rPr lang="en-GB" sz="1400" dirty="0"/>
              <a:t> school?</a:t>
            </a:r>
          </a:p>
          <a:p>
            <a:r>
              <a:rPr lang="en-GB" sz="1400" dirty="0"/>
              <a:t>What are </a:t>
            </a:r>
            <a:r>
              <a:rPr lang="en-GB" sz="1400" b="1" dirty="0"/>
              <a:t>YOUR</a:t>
            </a:r>
            <a:r>
              <a:rPr lang="en-GB" sz="1400" dirty="0"/>
              <a:t> Whole School Priorities?</a:t>
            </a:r>
          </a:p>
          <a:p>
            <a:endParaRPr lang="en-GB" sz="1400" dirty="0"/>
          </a:p>
          <a:p>
            <a:r>
              <a:rPr lang="en-GB" sz="1400" dirty="0"/>
              <a:t>Examples might include:</a:t>
            </a:r>
          </a:p>
          <a:p>
            <a:endParaRPr lang="en-GB" sz="1400" dirty="0"/>
          </a:p>
          <a:p>
            <a:r>
              <a:rPr lang="en-GB" sz="1400" dirty="0"/>
              <a:t>• Ensure learning activities are well matched to pupils’ abilities</a:t>
            </a:r>
          </a:p>
          <a:p>
            <a:r>
              <a:rPr lang="en-GB" sz="1400" dirty="0"/>
              <a:t>• Integrating subjects and using a creative approach </a:t>
            </a:r>
          </a:p>
          <a:p>
            <a:r>
              <a:rPr lang="en-GB" sz="1400" dirty="0"/>
              <a:t>• Improved lunch and break time experience for children </a:t>
            </a:r>
          </a:p>
          <a:p>
            <a:r>
              <a:rPr lang="en-GB" sz="1400" dirty="0"/>
              <a:t>• Embed a consistent whole school approach to teaching and learning through the implementation of the school ‘Passport to Success’ </a:t>
            </a:r>
          </a:p>
          <a:p>
            <a:r>
              <a:rPr lang="en-GB" sz="1400" dirty="0"/>
              <a:t>• Narrow the gap of attainment between pupils and challenge the more able </a:t>
            </a:r>
          </a:p>
          <a:p>
            <a:r>
              <a:rPr lang="en-GB" sz="1400" dirty="0"/>
              <a:t>• To increase the attainment of boys in EYFS </a:t>
            </a:r>
          </a:p>
          <a:p>
            <a:r>
              <a:rPr lang="en-GB" sz="1400" dirty="0"/>
              <a:t>• To enrich pupils’ learning through outdoor learning opportunities</a:t>
            </a:r>
          </a:p>
          <a:p>
            <a:endParaRPr lang="en-GB" sz="1200" dirty="0"/>
          </a:p>
          <a:p>
            <a:endParaRPr lang="en-GB" sz="1200" dirty="0"/>
          </a:p>
        </p:txBody>
      </p:sp>
      <p:pic>
        <p:nvPicPr>
          <p:cNvPr id="5" name="Picture 4">
            <a:extLst>
              <a:ext uri="{FF2B5EF4-FFF2-40B4-BE49-F238E27FC236}">
                <a16:creationId xmlns:a16="http://schemas.microsoft.com/office/drawing/2014/main" id="{01651CEB-041B-4DF0-990F-914962E0DB4C}"/>
              </a:ext>
            </a:extLst>
          </p:cNvPr>
          <p:cNvPicPr>
            <a:picLocks noChangeAspect="1"/>
          </p:cNvPicPr>
          <p:nvPr/>
        </p:nvPicPr>
        <p:blipFill>
          <a:blip r:embed="rId2"/>
          <a:stretch>
            <a:fillRect/>
          </a:stretch>
        </p:blipFill>
        <p:spPr>
          <a:xfrm>
            <a:off x="6001996" y="4440314"/>
            <a:ext cx="4157137" cy="2346692"/>
          </a:xfrm>
          <a:prstGeom prst="rect">
            <a:avLst/>
          </a:prstGeom>
        </p:spPr>
      </p:pic>
      <p:sp>
        <p:nvSpPr>
          <p:cNvPr id="14" name="TextBox 13">
            <a:extLst>
              <a:ext uri="{FF2B5EF4-FFF2-40B4-BE49-F238E27FC236}">
                <a16:creationId xmlns:a16="http://schemas.microsoft.com/office/drawing/2014/main" id="{45372EC1-3CC1-4CDD-B67C-89D1BA1FE464}"/>
              </a:ext>
            </a:extLst>
          </p:cNvPr>
          <p:cNvSpPr txBox="1"/>
          <p:nvPr/>
        </p:nvSpPr>
        <p:spPr>
          <a:xfrm>
            <a:off x="7048768" y="4023497"/>
            <a:ext cx="2481464" cy="707886"/>
          </a:xfrm>
          <a:prstGeom prst="rect">
            <a:avLst/>
          </a:prstGeom>
          <a:noFill/>
        </p:spPr>
        <p:txBody>
          <a:bodyPr wrap="square" rtlCol="0">
            <a:spAutoFit/>
          </a:bodyPr>
          <a:lstStyle/>
          <a:p>
            <a:r>
              <a:rPr lang="en-GB" sz="1600" b="1" dirty="0"/>
              <a:t>Successful Learners…..</a:t>
            </a:r>
            <a:endParaRPr lang="en-GB" sz="1600" dirty="0"/>
          </a:p>
          <a:p>
            <a:endParaRPr lang="en-GB" sz="1200" dirty="0"/>
          </a:p>
          <a:p>
            <a:endParaRPr lang="en-GB" sz="1200" dirty="0"/>
          </a:p>
        </p:txBody>
      </p:sp>
      <p:pic>
        <p:nvPicPr>
          <p:cNvPr id="9" name="Picture 8">
            <a:extLst>
              <a:ext uri="{FF2B5EF4-FFF2-40B4-BE49-F238E27FC236}">
                <a16:creationId xmlns:a16="http://schemas.microsoft.com/office/drawing/2014/main" id="{80B222A5-3276-4C2C-9B28-51DA25BD1174}"/>
              </a:ext>
            </a:extLst>
          </p:cNvPr>
          <p:cNvPicPr>
            <a:picLocks noChangeAspect="1"/>
          </p:cNvPicPr>
          <p:nvPr/>
        </p:nvPicPr>
        <p:blipFill>
          <a:blip r:embed="rId3"/>
          <a:stretch>
            <a:fillRect/>
          </a:stretch>
        </p:blipFill>
        <p:spPr>
          <a:xfrm>
            <a:off x="420542" y="2920449"/>
            <a:ext cx="4157135" cy="3125724"/>
          </a:xfrm>
          <a:prstGeom prst="rect">
            <a:avLst/>
          </a:prstGeom>
        </p:spPr>
      </p:pic>
    </p:spTree>
    <p:extLst>
      <p:ext uri="{BB962C8B-B14F-4D97-AF65-F5344CB8AC3E}">
        <p14:creationId xmlns:p14="http://schemas.microsoft.com/office/powerpoint/2010/main" val="10768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 </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Why?</a:t>
            </a:r>
          </a:p>
        </p:txBody>
      </p:sp>
      <p:sp>
        <p:nvSpPr>
          <p:cNvPr id="12" name="TextBox 11">
            <a:extLst>
              <a:ext uri="{FF2B5EF4-FFF2-40B4-BE49-F238E27FC236}">
                <a16:creationId xmlns:a16="http://schemas.microsoft.com/office/drawing/2014/main" id="{7FB77F09-D656-44EA-8F15-FF57D3BCA589}"/>
              </a:ext>
            </a:extLst>
          </p:cNvPr>
          <p:cNvSpPr txBox="1"/>
          <p:nvPr/>
        </p:nvSpPr>
        <p:spPr>
          <a:xfrm>
            <a:off x="3146854" y="1563521"/>
            <a:ext cx="8267892" cy="5016758"/>
          </a:xfrm>
          <a:prstGeom prst="rect">
            <a:avLst/>
          </a:prstGeom>
          <a:noFill/>
        </p:spPr>
        <p:txBody>
          <a:bodyPr wrap="square" rtlCol="0">
            <a:spAutoFit/>
          </a:bodyPr>
          <a:lstStyle/>
          <a:p>
            <a:r>
              <a:rPr lang="en-GB" sz="1400" b="1" dirty="0"/>
              <a:t>How do we achieve our priorities using PESSPA as part of the answer? </a:t>
            </a:r>
          </a:p>
          <a:p>
            <a:endParaRPr lang="en-GB" sz="1400" dirty="0"/>
          </a:p>
          <a:p>
            <a:pPr marL="285750" indent="-285750">
              <a:buFont typeface="Arial" panose="020B0604020202020204" pitchFamily="34" charset="0"/>
              <a:buChar char="•"/>
            </a:pPr>
            <a:r>
              <a:rPr lang="en-GB" sz="1400" b="1" dirty="0"/>
              <a:t>What ideas can you develop?</a:t>
            </a:r>
          </a:p>
          <a:p>
            <a:endParaRPr lang="en-GB" sz="1400" dirty="0"/>
          </a:p>
          <a:p>
            <a:r>
              <a:rPr lang="en-GB" sz="1400" dirty="0"/>
              <a:t>- What programmes / resources can we develop /utilise? </a:t>
            </a:r>
          </a:p>
          <a:p>
            <a:endParaRPr lang="en-GB" sz="1400" dirty="0"/>
          </a:p>
          <a:p>
            <a:pPr marL="285750" indent="-285750">
              <a:buFont typeface="Arial" panose="020B0604020202020204" pitchFamily="34" charset="0"/>
              <a:buChar char="•"/>
            </a:pPr>
            <a:r>
              <a:rPr lang="en-GB" sz="1400" dirty="0"/>
              <a:t> </a:t>
            </a:r>
            <a:r>
              <a:rPr lang="en-GB" sz="1400" b="1" dirty="0"/>
              <a:t>Consider time for PE</a:t>
            </a:r>
          </a:p>
          <a:p>
            <a:endParaRPr lang="en-GB" sz="1400" dirty="0"/>
          </a:p>
          <a:p>
            <a:pPr marL="285750" indent="-285750">
              <a:buFontTx/>
              <a:buChar char="-"/>
            </a:pPr>
            <a:r>
              <a:rPr lang="en-GB" sz="1400" dirty="0"/>
              <a:t>Space and facilities</a:t>
            </a:r>
          </a:p>
          <a:p>
            <a:pPr marL="285750" indent="-285750">
              <a:buFontTx/>
              <a:buChar char="-"/>
            </a:pPr>
            <a:r>
              <a:rPr lang="en-GB" sz="1400" dirty="0"/>
              <a:t>Equipment and resources both from school and through SSPs/LN’s</a:t>
            </a:r>
          </a:p>
          <a:p>
            <a:pPr marL="285750" indent="-285750">
              <a:buFontTx/>
              <a:buChar char="-"/>
            </a:pPr>
            <a:r>
              <a:rPr lang="en-GB" sz="1400" dirty="0"/>
              <a:t>Approaches to teaching, learning and evidence of learning – links across the curriculum </a:t>
            </a:r>
          </a:p>
          <a:p>
            <a:pPr marL="285750" indent="-285750">
              <a:buFontTx/>
              <a:buChar char="-"/>
            </a:pPr>
            <a:r>
              <a:rPr lang="en-GB" sz="1400" dirty="0"/>
              <a:t>Links between curriculum / extended activities and learning beyond the curriculum / the community </a:t>
            </a:r>
          </a:p>
          <a:p>
            <a:endParaRPr lang="en-GB" sz="1400" dirty="0"/>
          </a:p>
          <a:p>
            <a:pPr marL="285750" indent="-285750">
              <a:buFont typeface="Arial" panose="020B0604020202020204" pitchFamily="34" charset="0"/>
              <a:buChar char="•"/>
            </a:pPr>
            <a:r>
              <a:rPr lang="en-GB" sz="1400" b="1" dirty="0"/>
              <a:t>Embedding change to make a difference </a:t>
            </a:r>
          </a:p>
          <a:p>
            <a:endParaRPr lang="en-GB" sz="1400" dirty="0"/>
          </a:p>
          <a:p>
            <a:pPr marL="285750" indent="-285750">
              <a:buFontTx/>
              <a:buChar char="-"/>
            </a:pPr>
            <a:r>
              <a:rPr lang="en-GB" sz="1400" dirty="0"/>
              <a:t>Sustainability – role of Governors / parents</a:t>
            </a:r>
          </a:p>
          <a:p>
            <a:endParaRPr lang="en-GB" sz="1200" dirty="0"/>
          </a:p>
          <a:p>
            <a:pPr marL="285750" indent="-285750">
              <a:buFont typeface="Arial" panose="020B0604020202020204" pitchFamily="34" charset="0"/>
              <a:buChar char="•"/>
            </a:pPr>
            <a:r>
              <a:rPr lang="en-GB" sz="1400" b="1" dirty="0"/>
              <a:t>What are YOUR pupils experiences in and outside of school</a:t>
            </a:r>
          </a:p>
          <a:p>
            <a:endParaRPr lang="en-GB" sz="1400" b="1" dirty="0"/>
          </a:p>
          <a:p>
            <a:pPr marL="285750" indent="-285750">
              <a:buFontTx/>
              <a:buChar char="-"/>
            </a:pPr>
            <a:r>
              <a:rPr lang="en-GB" sz="1400" dirty="0"/>
              <a:t>Can you relate it to wider school programmes that are running already (SMSC or family engagement etc.)</a:t>
            </a:r>
          </a:p>
          <a:p>
            <a:pPr marL="285750" indent="-285750">
              <a:buFontTx/>
              <a:buChar char="-"/>
            </a:pPr>
            <a:r>
              <a:rPr lang="en-GB" sz="1400" dirty="0"/>
              <a:t>Cross curricular etc.</a:t>
            </a:r>
            <a:endParaRPr lang="en-GB" sz="1200" dirty="0"/>
          </a:p>
        </p:txBody>
      </p:sp>
    </p:spTree>
    <p:extLst>
      <p:ext uri="{BB962C8B-B14F-4D97-AF65-F5344CB8AC3E}">
        <p14:creationId xmlns:p14="http://schemas.microsoft.com/office/powerpoint/2010/main" val="315820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a:t>
            </a:r>
          </a:p>
        </p:txBody>
      </p:sp>
      <p:sp>
        <p:nvSpPr>
          <p:cNvPr id="7" name="Content Placeholder 2">
            <a:extLst>
              <a:ext uri="{FF2B5EF4-FFF2-40B4-BE49-F238E27FC236}">
                <a16:creationId xmlns:a16="http://schemas.microsoft.com/office/drawing/2014/main" id="{D632B307-8C6B-4C17-BA10-DE5D1290C26E}"/>
              </a:ext>
            </a:extLst>
          </p:cNvPr>
          <p:cNvSpPr txBox="1">
            <a:spLocks/>
          </p:cNvSpPr>
          <p:nvPr/>
        </p:nvSpPr>
        <p:spPr>
          <a:xfrm>
            <a:off x="2592925" y="1779563"/>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dirty="0"/>
              <a:t>When you have completed your research, you should be in a position to start planning your offer and finalise your ‘Intent’</a:t>
            </a:r>
          </a:p>
          <a:p>
            <a:r>
              <a:rPr lang="en-GB" dirty="0"/>
              <a:t>Use the findings of your research to identify key areas for development</a:t>
            </a:r>
          </a:p>
          <a:p>
            <a:r>
              <a:rPr lang="en-GB" dirty="0"/>
              <a:t>Each PESSPA offer should be unique to your individual school’s needs</a:t>
            </a:r>
          </a:p>
          <a:p>
            <a:r>
              <a:rPr lang="en-GB" dirty="0"/>
              <a:t>Intent should be more general and outline aims under each KPI with the more specific details following in the implementation stage</a:t>
            </a:r>
          </a:p>
          <a:p>
            <a:pPr marL="0" indent="0">
              <a:buFont typeface="Wingdings 3" charset="2"/>
              <a:buNone/>
            </a:pPr>
            <a:endParaRPr lang="en-GB" dirty="0"/>
          </a:p>
          <a:p>
            <a:endParaRPr lang="en-GB" dirty="0"/>
          </a:p>
        </p:txBody>
      </p:sp>
      <p:pic>
        <p:nvPicPr>
          <p:cNvPr id="9" name="Picture 8">
            <a:hlinkClick r:id="rId3" action="ppaction://hlinkfile"/>
            <a:extLst>
              <a:ext uri="{FF2B5EF4-FFF2-40B4-BE49-F238E27FC236}">
                <a16:creationId xmlns:a16="http://schemas.microsoft.com/office/drawing/2014/main" id="{D3C6D4B7-400B-4BB2-9201-A3EF480E47D4}"/>
              </a:ext>
            </a:extLst>
          </p:cNvPr>
          <p:cNvPicPr>
            <a:picLocks noChangeAspect="1"/>
          </p:cNvPicPr>
          <p:nvPr/>
        </p:nvPicPr>
        <p:blipFill>
          <a:blip r:embed="rId4"/>
          <a:stretch>
            <a:fillRect/>
          </a:stretch>
        </p:blipFill>
        <p:spPr>
          <a:xfrm>
            <a:off x="4318781" y="3965151"/>
            <a:ext cx="5458056" cy="2757375"/>
          </a:xfrm>
          <a:prstGeom prst="rect">
            <a:avLst/>
          </a:prstGeom>
        </p:spPr>
      </p:pic>
    </p:spTree>
    <p:extLst>
      <p:ext uri="{BB962C8B-B14F-4D97-AF65-F5344CB8AC3E}">
        <p14:creationId xmlns:p14="http://schemas.microsoft.com/office/powerpoint/2010/main" val="221191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Impact – Consider from the outset </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2589212" y="1992920"/>
            <a:ext cx="8915400" cy="4724401"/>
          </a:xfrm>
        </p:spPr>
        <p:txBody>
          <a:bodyPr>
            <a:normAutofit fontScale="85000" lnSpcReduction="20000"/>
          </a:bodyPr>
          <a:lstStyle/>
          <a:p>
            <a:pPr marL="0" indent="0">
              <a:buNone/>
            </a:pPr>
            <a:r>
              <a:rPr lang="en-GB" b="1" dirty="0"/>
              <a:t>It is extremely important that you consider how you will monitor and evaluate your impact from the outset. The impact of your offer will be a continual process.</a:t>
            </a:r>
          </a:p>
          <a:p>
            <a:pPr marL="0" indent="0">
              <a:buNone/>
            </a:pPr>
            <a:r>
              <a:rPr lang="en-GB" b="1" dirty="0"/>
              <a:t>What tools can you use and create to help demonstrate your impact?</a:t>
            </a:r>
          </a:p>
          <a:p>
            <a:pPr marL="0" indent="0">
              <a:buNone/>
            </a:pPr>
            <a:endParaRPr lang="en-GB" dirty="0"/>
          </a:p>
          <a:p>
            <a:r>
              <a:rPr lang="en-GB" dirty="0"/>
              <a:t>Tracking database – Competition Participation, Staff CPD, Extra-Curricular, Curriculum Provision, Sports Leadership, demographics of engagement</a:t>
            </a:r>
          </a:p>
          <a:p>
            <a:r>
              <a:rPr lang="en-GB" dirty="0"/>
              <a:t>PE Assessment Tools/Pupil Progress</a:t>
            </a:r>
          </a:p>
          <a:p>
            <a:r>
              <a:rPr lang="en-GB" dirty="0"/>
              <a:t>Questionnaires – Pupil/Staff/Parents</a:t>
            </a:r>
          </a:p>
          <a:p>
            <a:r>
              <a:rPr lang="en-GB" dirty="0"/>
              <a:t>Extra-Curricular Registers</a:t>
            </a:r>
          </a:p>
          <a:p>
            <a:r>
              <a:rPr lang="en-GB" dirty="0"/>
              <a:t>Revisit Staff Audit – Question staff on impact of CPD</a:t>
            </a:r>
          </a:p>
          <a:p>
            <a:r>
              <a:rPr lang="en-GB" dirty="0"/>
              <a:t>School Games Mark Application – progress each year</a:t>
            </a:r>
          </a:p>
          <a:p>
            <a:r>
              <a:rPr lang="en-GB" dirty="0"/>
              <a:t>YST/</a:t>
            </a:r>
            <a:r>
              <a:rPr lang="en-GB" dirty="0" err="1"/>
              <a:t>AfPE</a:t>
            </a:r>
            <a:r>
              <a:rPr lang="en-GB" dirty="0"/>
              <a:t> Quality Mark self-review improvements</a:t>
            </a:r>
          </a:p>
          <a:p>
            <a:r>
              <a:rPr lang="en-GB" dirty="0"/>
              <a:t>Lesson Observations</a:t>
            </a:r>
          </a:p>
          <a:p>
            <a:r>
              <a:rPr lang="en-GB" dirty="0"/>
              <a:t>Attainment in PE</a:t>
            </a:r>
          </a:p>
          <a:p>
            <a:r>
              <a:rPr lang="en-GB" dirty="0"/>
              <a:t>Has any cross curricular provision linked to PE and Sport impacted on attainment in other areas of the curriculum?</a:t>
            </a:r>
          </a:p>
          <a:p>
            <a:endParaRPr lang="en-GB" dirty="0"/>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Evidence of what has been achieved</a:t>
            </a:r>
          </a:p>
        </p:txBody>
      </p:sp>
    </p:spTree>
    <p:extLst>
      <p:ext uri="{BB962C8B-B14F-4D97-AF65-F5344CB8AC3E}">
        <p14:creationId xmlns:p14="http://schemas.microsoft.com/office/powerpoint/2010/main" val="168007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Implementation</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p:txBody>
          <a:bodyPr/>
          <a:lstStyle/>
          <a:p>
            <a:r>
              <a:rPr lang="en-GB" dirty="0"/>
              <a:t>The implementation stage should consider </a:t>
            </a:r>
            <a:r>
              <a:rPr lang="en-GB" b="1" dirty="0"/>
              <a:t>HOW</a:t>
            </a:r>
            <a:r>
              <a:rPr lang="en-GB" dirty="0"/>
              <a:t> you are going to improve your PESSPA offer and achieve the intent you have set out</a:t>
            </a:r>
          </a:p>
          <a:p>
            <a:r>
              <a:rPr lang="en-GB" dirty="0"/>
              <a:t>This is the more detailed and specific area of your PESSPA plan</a:t>
            </a:r>
          </a:p>
          <a:p>
            <a:r>
              <a:rPr lang="en-GB" dirty="0"/>
              <a:t>Consider a range of ideas that could help you achieve your </a:t>
            </a:r>
            <a:r>
              <a:rPr lang="en-GB" b="1" dirty="0"/>
              <a:t>WHAT</a:t>
            </a:r>
          </a:p>
          <a:p>
            <a:r>
              <a:rPr lang="en-GB" dirty="0"/>
              <a:t>During this stage you should also consider the Costs V Benefit/Return (value for money) </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a:t>
            </a:r>
          </a:p>
        </p:txBody>
      </p:sp>
    </p:spTree>
    <p:extLst>
      <p:ext uri="{BB962C8B-B14F-4D97-AF65-F5344CB8AC3E}">
        <p14:creationId xmlns:p14="http://schemas.microsoft.com/office/powerpoint/2010/main" val="207170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Implementation</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3229208" y="1634978"/>
            <a:ext cx="4064806" cy="440788"/>
          </a:xfrm>
        </p:spPr>
        <p:txBody>
          <a:bodyPr/>
          <a:lstStyle/>
          <a:p>
            <a:pPr marL="0" indent="0">
              <a:buNone/>
            </a:pPr>
            <a:r>
              <a:rPr lang="en-GB" b="1" dirty="0"/>
              <a:t>Selection of ideas under each KPI:</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a:t>
            </a:r>
          </a:p>
        </p:txBody>
      </p:sp>
      <p:graphicFrame>
        <p:nvGraphicFramePr>
          <p:cNvPr id="5" name="Table 4">
            <a:extLst>
              <a:ext uri="{FF2B5EF4-FFF2-40B4-BE49-F238E27FC236}">
                <a16:creationId xmlns:a16="http://schemas.microsoft.com/office/drawing/2014/main" id="{69304710-B3D9-45E1-855C-4F40BD6516D7}"/>
              </a:ext>
            </a:extLst>
          </p:cNvPr>
          <p:cNvGraphicFramePr>
            <a:graphicFrameLocks noGrp="1"/>
          </p:cNvGraphicFramePr>
          <p:nvPr>
            <p:extLst>
              <p:ext uri="{D42A27DB-BD31-4B8C-83A1-F6EECF244321}">
                <p14:modId xmlns:p14="http://schemas.microsoft.com/office/powerpoint/2010/main" val="1371641802"/>
              </p:ext>
            </p:extLst>
          </p:nvPr>
        </p:nvGraphicFramePr>
        <p:xfrm>
          <a:off x="500887" y="2560708"/>
          <a:ext cx="11344110" cy="4236720"/>
        </p:xfrm>
        <a:graphic>
          <a:graphicData uri="http://schemas.openxmlformats.org/drawingml/2006/table">
            <a:tbl>
              <a:tblPr firstRow="1" bandRow="1">
                <a:tableStyleId>{5C22544A-7EE6-4342-B048-85BDC9FD1C3A}</a:tableStyleId>
              </a:tblPr>
              <a:tblGrid>
                <a:gridCol w="5672055">
                  <a:extLst>
                    <a:ext uri="{9D8B030D-6E8A-4147-A177-3AD203B41FA5}">
                      <a16:colId xmlns:a16="http://schemas.microsoft.com/office/drawing/2014/main" val="3987060565"/>
                    </a:ext>
                  </a:extLst>
                </a:gridCol>
                <a:gridCol w="5672055">
                  <a:extLst>
                    <a:ext uri="{9D8B030D-6E8A-4147-A177-3AD203B41FA5}">
                      <a16:colId xmlns:a16="http://schemas.microsoft.com/office/drawing/2014/main" val="4069543006"/>
                    </a:ext>
                  </a:extLst>
                </a:gridCol>
              </a:tblGrid>
              <a:tr h="397172">
                <a:tc gridSpan="2">
                  <a:txBody>
                    <a:bodyPr/>
                    <a:lstStyle/>
                    <a:p>
                      <a:r>
                        <a:rPr lang="en-GB" sz="1400" b="1" kern="1200" dirty="0">
                          <a:solidFill>
                            <a:schemeClr val="lt1"/>
                          </a:solidFill>
                          <a:effectLst/>
                          <a:latin typeface="+mn-lt"/>
                          <a:ea typeface="+mn-ea"/>
                          <a:cs typeface="+mn-cs"/>
                        </a:rPr>
                        <a:t>Key indicator 1: The engagement of </a:t>
                      </a:r>
                      <a:r>
                        <a:rPr lang="en-GB" sz="1400" b="1" u="sng" kern="1200" dirty="0">
                          <a:solidFill>
                            <a:schemeClr val="lt1"/>
                          </a:solidFill>
                          <a:effectLst/>
                          <a:latin typeface="+mn-lt"/>
                          <a:ea typeface="+mn-ea"/>
                          <a:cs typeface="+mn-cs"/>
                        </a:rPr>
                        <a:t>all</a:t>
                      </a:r>
                      <a:r>
                        <a:rPr lang="en-GB" sz="1400" b="1" kern="1200" dirty="0">
                          <a:solidFill>
                            <a:schemeClr val="lt1"/>
                          </a:solidFill>
                          <a:effectLst/>
                          <a:latin typeface="+mn-lt"/>
                          <a:ea typeface="+mn-ea"/>
                          <a:cs typeface="+mn-cs"/>
                        </a:rPr>
                        <a:t> pupils in regular physical activity – Chief Medical Officer guidelines recommend that primary school pupils undertake at least 30 minutes of physical activity a day in school</a:t>
                      </a:r>
                      <a:endParaRPr lang="en-GB" sz="1400" dirty="0"/>
                    </a:p>
                  </a:txBody>
                  <a:tcPr/>
                </a:tc>
                <a:tc hMerge="1">
                  <a:txBody>
                    <a:bodyPr/>
                    <a:lstStyle/>
                    <a:p>
                      <a:endParaRPr lang="en-GB"/>
                    </a:p>
                  </a:txBody>
                  <a:tcPr/>
                </a:tc>
                <a:extLst>
                  <a:ext uri="{0D108BD9-81ED-4DB2-BD59-A6C34878D82A}">
                    <a16:rowId xmlns:a16="http://schemas.microsoft.com/office/drawing/2014/main" val="558234401"/>
                  </a:ext>
                </a:extLst>
              </a:tr>
              <a:tr h="3668000">
                <a:tc>
                  <a:txBody>
                    <a:bodyPr/>
                    <a:lstStyle/>
                    <a:p>
                      <a:r>
                        <a:rPr lang="en-GB" sz="1400" b="1" dirty="0"/>
                        <a:t>Consider:</a:t>
                      </a:r>
                    </a:p>
                    <a:p>
                      <a:endParaRPr lang="en-GB" sz="1400" dirty="0"/>
                    </a:p>
                    <a:p>
                      <a:r>
                        <a:rPr lang="en-GB" sz="1400" dirty="0"/>
                        <a:t>Active Travel</a:t>
                      </a:r>
                    </a:p>
                    <a:p>
                      <a:r>
                        <a:rPr lang="en-GB" sz="1400" dirty="0"/>
                        <a:t>Physically Active Learning</a:t>
                      </a:r>
                    </a:p>
                    <a:p>
                      <a:r>
                        <a:rPr lang="en-GB" sz="1400" dirty="0"/>
                        <a:t>Active Interventions</a:t>
                      </a:r>
                    </a:p>
                    <a:p>
                      <a:r>
                        <a:rPr lang="en-GB" sz="1400" dirty="0"/>
                        <a:t>Active At Home</a:t>
                      </a:r>
                    </a:p>
                    <a:p>
                      <a:r>
                        <a:rPr lang="en-GB" sz="1400" dirty="0"/>
                        <a:t>Targeted Groups</a:t>
                      </a:r>
                    </a:p>
                    <a:p>
                      <a:r>
                        <a:rPr lang="en-GB" sz="1400" dirty="0"/>
                        <a:t>Active Environments/Places In School</a:t>
                      </a:r>
                    </a:p>
                    <a:p>
                      <a:endParaRPr lang="en-GB" sz="1400" dirty="0"/>
                    </a:p>
                  </a:txBody>
                  <a:tcPr/>
                </a:tc>
                <a:tc>
                  <a:txBody>
                    <a:bodyPr/>
                    <a:lstStyle/>
                    <a:p>
                      <a:r>
                        <a:rPr lang="en-GB" sz="1400" b="1" dirty="0"/>
                        <a:t>Ideas could include:</a:t>
                      </a:r>
                    </a:p>
                    <a:p>
                      <a:endParaRPr lang="en-GB" sz="1400" dirty="0"/>
                    </a:p>
                    <a:p>
                      <a:pPr marL="285750" indent="-285750">
                        <a:buFontTx/>
                        <a:buChar char="-"/>
                      </a:pPr>
                      <a:r>
                        <a:rPr lang="en-GB" sz="1400" dirty="0"/>
                        <a:t>Active travel initiative – class wall charts/stickers</a:t>
                      </a:r>
                    </a:p>
                    <a:p>
                      <a:pPr marL="285750" indent="-285750">
                        <a:buFontTx/>
                        <a:buChar char="-"/>
                      </a:pPr>
                      <a:r>
                        <a:rPr lang="en-GB" sz="1400" dirty="0" err="1"/>
                        <a:t>Bikeability</a:t>
                      </a:r>
                      <a:r>
                        <a:rPr lang="en-GB" sz="1400" dirty="0"/>
                        <a:t> or </a:t>
                      </a:r>
                      <a:r>
                        <a:rPr lang="en-GB" sz="1400" dirty="0" err="1"/>
                        <a:t>scootability</a:t>
                      </a:r>
                      <a:r>
                        <a:rPr lang="en-GB" sz="1400" dirty="0"/>
                        <a:t> training</a:t>
                      </a:r>
                    </a:p>
                    <a:p>
                      <a:pPr marL="285750" indent="-285750">
                        <a:buFontTx/>
                        <a:buChar char="-"/>
                      </a:pPr>
                      <a:r>
                        <a:rPr lang="en-GB" sz="1400" dirty="0"/>
                        <a:t>Healthy school week</a:t>
                      </a:r>
                    </a:p>
                    <a:p>
                      <a:pPr marL="285750" indent="-285750">
                        <a:buFontTx/>
                        <a:buChar char="-"/>
                      </a:pPr>
                      <a:r>
                        <a:rPr lang="en-GB" sz="1400" dirty="0"/>
                        <a:t>Introduction of active lessons e.g. Active Maths or English</a:t>
                      </a:r>
                    </a:p>
                    <a:p>
                      <a:pPr marL="285750" indent="-285750">
                        <a:buFontTx/>
                        <a:buChar char="-"/>
                      </a:pPr>
                      <a:r>
                        <a:rPr lang="en-GB" sz="1400" dirty="0"/>
                        <a:t>Active homework</a:t>
                      </a:r>
                    </a:p>
                    <a:p>
                      <a:pPr marL="285750" indent="-285750">
                        <a:buFontTx/>
                        <a:buChar char="-"/>
                      </a:pPr>
                      <a:r>
                        <a:rPr lang="en-GB" sz="1400" dirty="0"/>
                        <a:t>Introduction of Change4Life Clubs</a:t>
                      </a:r>
                    </a:p>
                    <a:p>
                      <a:pPr marL="285750" indent="-285750">
                        <a:buFontTx/>
                        <a:buChar char="-"/>
                      </a:pPr>
                      <a:r>
                        <a:rPr lang="en-GB" sz="1400" dirty="0"/>
                        <a:t>Development of playground – markings, fixed equipment</a:t>
                      </a:r>
                    </a:p>
                    <a:p>
                      <a:pPr marL="285750" indent="-285750">
                        <a:buFontTx/>
                        <a:buChar char="-"/>
                      </a:pPr>
                      <a:r>
                        <a:rPr lang="en-GB" sz="1400" dirty="0"/>
                        <a:t>Purchase of playground equipment</a:t>
                      </a:r>
                    </a:p>
                    <a:p>
                      <a:pPr marL="285750" indent="-285750">
                        <a:buFontTx/>
                        <a:buChar char="-"/>
                      </a:pPr>
                      <a:r>
                        <a:rPr lang="en-GB" sz="1400" dirty="0"/>
                        <a:t>Sports leader training</a:t>
                      </a:r>
                    </a:p>
                    <a:p>
                      <a:pPr marL="285750" indent="-285750">
                        <a:buFontTx/>
                        <a:buChar char="-"/>
                      </a:pPr>
                      <a:r>
                        <a:rPr lang="en-GB" sz="1400" dirty="0"/>
                        <a:t>Purchase of external coaches</a:t>
                      </a:r>
                    </a:p>
                    <a:p>
                      <a:pPr marL="285750" indent="-285750">
                        <a:buFontTx/>
                        <a:buChar char="-"/>
                      </a:pPr>
                      <a:r>
                        <a:rPr lang="en-GB" sz="1400" dirty="0"/>
                        <a:t>Widen extra-curricular programme</a:t>
                      </a:r>
                    </a:p>
                    <a:p>
                      <a:pPr marL="285750" indent="-285750">
                        <a:buFontTx/>
                        <a:buChar char="-"/>
                      </a:pPr>
                      <a:r>
                        <a:rPr lang="en-GB" sz="1400" dirty="0"/>
                        <a:t>Introduction of breakfast/lunchtime targeted clubs</a:t>
                      </a:r>
                    </a:p>
                    <a:p>
                      <a:pPr marL="285750" indent="-285750">
                        <a:buFontTx/>
                        <a:buChar char="-"/>
                      </a:pPr>
                      <a:r>
                        <a:rPr lang="en-GB" sz="1400" dirty="0"/>
                        <a:t>Daily Mile</a:t>
                      </a:r>
                    </a:p>
                    <a:p>
                      <a:pPr marL="285750" indent="-285750">
                        <a:buFontTx/>
                        <a:buChar char="-"/>
                      </a:pPr>
                      <a:r>
                        <a:rPr lang="en-GB" sz="1400" dirty="0"/>
                        <a:t>Wake and Shake/10 minute active bursts in lessons</a:t>
                      </a:r>
                    </a:p>
                    <a:p>
                      <a:pPr marL="285750" indent="-285750">
                        <a:buFontTx/>
                        <a:buChar char="-"/>
                      </a:pPr>
                      <a:r>
                        <a:rPr lang="en-GB" sz="1400" dirty="0"/>
                        <a:t>Local SSP/Network or SGO Assistance</a:t>
                      </a:r>
                    </a:p>
                  </a:txBody>
                  <a:tcPr/>
                </a:tc>
                <a:extLst>
                  <a:ext uri="{0D108BD9-81ED-4DB2-BD59-A6C34878D82A}">
                    <a16:rowId xmlns:a16="http://schemas.microsoft.com/office/drawing/2014/main" val="3395666936"/>
                  </a:ext>
                </a:extLst>
              </a:tr>
            </a:tbl>
          </a:graphicData>
        </a:graphic>
      </p:graphicFrame>
    </p:spTree>
    <p:extLst>
      <p:ext uri="{BB962C8B-B14F-4D97-AF65-F5344CB8AC3E}">
        <p14:creationId xmlns:p14="http://schemas.microsoft.com/office/powerpoint/2010/main" val="88135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Implementation</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3229208" y="1634978"/>
            <a:ext cx="4064806" cy="440788"/>
          </a:xfrm>
        </p:spPr>
        <p:txBody>
          <a:bodyPr/>
          <a:lstStyle/>
          <a:p>
            <a:pPr marL="0" indent="0">
              <a:buNone/>
            </a:pPr>
            <a:r>
              <a:rPr lang="en-GB" b="1" dirty="0"/>
              <a:t>Selection of ideas under each KPI:</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a:t>
            </a:r>
          </a:p>
        </p:txBody>
      </p:sp>
      <p:graphicFrame>
        <p:nvGraphicFramePr>
          <p:cNvPr id="5" name="Table 4">
            <a:extLst>
              <a:ext uri="{FF2B5EF4-FFF2-40B4-BE49-F238E27FC236}">
                <a16:creationId xmlns:a16="http://schemas.microsoft.com/office/drawing/2014/main" id="{69304710-B3D9-45E1-855C-4F40BD6516D7}"/>
              </a:ext>
            </a:extLst>
          </p:cNvPr>
          <p:cNvGraphicFramePr>
            <a:graphicFrameLocks noGrp="1"/>
          </p:cNvGraphicFramePr>
          <p:nvPr>
            <p:extLst>
              <p:ext uri="{D42A27DB-BD31-4B8C-83A1-F6EECF244321}">
                <p14:modId xmlns:p14="http://schemas.microsoft.com/office/powerpoint/2010/main" val="1337145020"/>
              </p:ext>
            </p:extLst>
          </p:nvPr>
        </p:nvGraphicFramePr>
        <p:xfrm>
          <a:off x="500887" y="2616980"/>
          <a:ext cx="11344110" cy="4145280"/>
        </p:xfrm>
        <a:graphic>
          <a:graphicData uri="http://schemas.openxmlformats.org/drawingml/2006/table">
            <a:tbl>
              <a:tblPr firstRow="1" bandRow="1">
                <a:tableStyleId>{5C22544A-7EE6-4342-B048-85BDC9FD1C3A}</a:tableStyleId>
              </a:tblPr>
              <a:tblGrid>
                <a:gridCol w="5672055">
                  <a:extLst>
                    <a:ext uri="{9D8B030D-6E8A-4147-A177-3AD203B41FA5}">
                      <a16:colId xmlns:a16="http://schemas.microsoft.com/office/drawing/2014/main" val="3987060565"/>
                    </a:ext>
                  </a:extLst>
                </a:gridCol>
                <a:gridCol w="5672055">
                  <a:extLst>
                    <a:ext uri="{9D8B030D-6E8A-4147-A177-3AD203B41FA5}">
                      <a16:colId xmlns:a16="http://schemas.microsoft.com/office/drawing/2014/main" val="4069543006"/>
                    </a:ext>
                  </a:extLst>
                </a:gridCol>
              </a:tblGrid>
              <a:tr h="599421">
                <a:tc gridSpan="2">
                  <a:txBody>
                    <a:bodyPr/>
                    <a:lstStyle/>
                    <a:p>
                      <a:r>
                        <a:rPr lang="en-GB" sz="1800" b="1" kern="1200" dirty="0">
                          <a:solidFill>
                            <a:schemeClr val="lt1"/>
                          </a:solidFill>
                          <a:effectLst/>
                          <a:latin typeface="+mn-lt"/>
                          <a:ea typeface="+mn-ea"/>
                          <a:cs typeface="+mn-cs"/>
                        </a:rPr>
                        <a:t>Key indicator 2: The profile of PESSPA being raised across the school as a tool for whole school improvement</a:t>
                      </a:r>
                      <a:endParaRPr lang="en-GB" sz="1400" dirty="0"/>
                    </a:p>
                  </a:txBody>
                  <a:tcPr/>
                </a:tc>
                <a:tc hMerge="1">
                  <a:txBody>
                    <a:bodyPr/>
                    <a:lstStyle/>
                    <a:p>
                      <a:endParaRPr lang="en-GB"/>
                    </a:p>
                  </a:txBody>
                  <a:tcPr/>
                </a:tc>
                <a:extLst>
                  <a:ext uri="{0D108BD9-81ED-4DB2-BD59-A6C34878D82A}">
                    <a16:rowId xmlns:a16="http://schemas.microsoft.com/office/drawing/2014/main" val="558234401"/>
                  </a:ext>
                </a:extLst>
              </a:tr>
              <a:tr h="3435005">
                <a:tc>
                  <a:txBody>
                    <a:bodyPr/>
                    <a:lstStyle/>
                    <a:p>
                      <a:r>
                        <a:rPr lang="en-GB" sz="1400" b="1" dirty="0"/>
                        <a:t>Consider:</a:t>
                      </a:r>
                    </a:p>
                    <a:p>
                      <a:endParaRPr lang="en-GB" sz="1400" dirty="0"/>
                    </a:p>
                    <a:p>
                      <a:r>
                        <a:rPr lang="en-GB" sz="1400" dirty="0"/>
                        <a:t>Whole School Development Plan</a:t>
                      </a:r>
                    </a:p>
                    <a:p>
                      <a:r>
                        <a:rPr lang="en-GB" sz="1400" dirty="0"/>
                        <a:t>Targeted programmes – School target groups</a:t>
                      </a:r>
                    </a:p>
                    <a:p>
                      <a:r>
                        <a:rPr lang="en-GB" sz="1400" dirty="0"/>
                        <a:t>Cross Curricular Opportunities</a:t>
                      </a:r>
                    </a:p>
                    <a:p>
                      <a:r>
                        <a:rPr lang="en-GB" sz="1400" dirty="0"/>
                        <a:t>Profile of PESSPA across the school community</a:t>
                      </a:r>
                    </a:p>
                    <a:p>
                      <a:endParaRPr lang="en-GB" sz="1400" dirty="0"/>
                    </a:p>
                  </a:txBody>
                  <a:tcPr/>
                </a:tc>
                <a:tc>
                  <a:txBody>
                    <a:bodyPr/>
                    <a:lstStyle/>
                    <a:p>
                      <a:r>
                        <a:rPr lang="en-GB" sz="1400" b="1" dirty="0"/>
                        <a:t>Ideas could include:</a:t>
                      </a:r>
                    </a:p>
                    <a:p>
                      <a:endParaRPr lang="en-GB" sz="1400" dirty="0"/>
                    </a:p>
                    <a:p>
                      <a:pPr marL="285750" indent="-285750">
                        <a:buFontTx/>
                        <a:buChar char="-"/>
                      </a:pPr>
                      <a:r>
                        <a:rPr lang="en-GB" sz="1400" dirty="0"/>
                        <a:t>Active Play Through Storytelling</a:t>
                      </a:r>
                    </a:p>
                    <a:p>
                      <a:pPr marL="285750" indent="-285750">
                        <a:buFontTx/>
                        <a:buChar char="-"/>
                      </a:pPr>
                      <a:r>
                        <a:rPr lang="en-GB" sz="1400" dirty="0"/>
                        <a:t>Improve Maths/English attainment – introduction of Active Maths/English across school</a:t>
                      </a:r>
                    </a:p>
                    <a:p>
                      <a:pPr marL="285750" indent="-285750">
                        <a:buFontTx/>
                        <a:buChar char="-"/>
                      </a:pPr>
                      <a:r>
                        <a:rPr lang="en-GB" sz="1400" dirty="0"/>
                        <a:t>Projects linking to self-esteem issues, mental health issues, healthy lifestyles, obesity issues</a:t>
                      </a:r>
                    </a:p>
                    <a:p>
                      <a:pPr marL="285750" indent="-285750">
                        <a:buFontTx/>
                        <a:buChar char="-"/>
                      </a:pPr>
                      <a:r>
                        <a:rPr lang="en-GB" sz="1400" dirty="0"/>
                        <a:t>Cross curricular links e.g. Health Weeks could include food projects, healthy living, science based tasks linked to sport/PE</a:t>
                      </a:r>
                    </a:p>
                    <a:p>
                      <a:pPr marL="285750" indent="-285750">
                        <a:buFontTx/>
                        <a:buChar char="-"/>
                      </a:pPr>
                      <a:r>
                        <a:rPr lang="en-GB" sz="1400" dirty="0"/>
                        <a:t>Development of ‘Employability/Future Life Skills’ through PESSPA</a:t>
                      </a:r>
                    </a:p>
                    <a:p>
                      <a:pPr marL="285750" indent="-285750">
                        <a:buFontTx/>
                        <a:buChar char="-"/>
                      </a:pPr>
                      <a:r>
                        <a:rPr lang="en-GB" sz="1400" dirty="0"/>
                        <a:t>Introduction of newsletters</a:t>
                      </a:r>
                    </a:p>
                    <a:p>
                      <a:pPr marL="285750" indent="-285750">
                        <a:buFontTx/>
                        <a:buChar char="-"/>
                      </a:pPr>
                      <a:r>
                        <a:rPr lang="en-GB" sz="1400" dirty="0"/>
                        <a:t>PESSPA School Twitter Account to help raise the profile in the school community</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400" dirty="0"/>
                        <a:t>Local SSP/Network or SGO Assistance</a:t>
                      </a:r>
                    </a:p>
                  </a:txBody>
                  <a:tcPr/>
                </a:tc>
                <a:extLst>
                  <a:ext uri="{0D108BD9-81ED-4DB2-BD59-A6C34878D82A}">
                    <a16:rowId xmlns:a16="http://schemas.microsoft.com/office/drawing/2014/main" val="3395666936"/>
                  </a:ext>
                </a:extLst>
              </a:tr>
            </a:tbl>
          </a:graphicData>
        </a:graphic>
      </p:graphicFrame>
    </p:spTree>
    <p:extLst>
      <p:ext uri="{BB962C8B-B14F-4D97-AF65-F5344CB8AC3E}">
        <p14:creationId xmlns:p14="http://schemas.microsoft.com/office/powerpoint/2010/main" val="428689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Implementation</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3229208" y="1634978"/>
            <a:ext cx="4064806" cy="440788"/>
          </a:xfrm>
        </p:spPr>
        <p:txBody>
          <a:bodyPr/>
          <a:lstStyle/>
          <a:p>
            <a:pPr marL="0" indent="0">
              <a:buNone/>
            </a:pPr>
            <a:r>
              <a:rPr lang="en-GB" b="1" dirty="0"/>
              <a:t>Selection of ideas under each KPI:</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a:t>
            </a:r>
          </a:p>
        </p:txBody>
      </p:sp>
      <p:graphicFrame>
        <p:nvGraphicFramePr>
          <p:cNvPr id="5" name="Table 4">
            <a:extLst>
              <a:ext uri="{FF2B5EF4-FFF2-40B4-BE49-F238E27FC236}">
                <a16:creationId xmlns:a16="http://schemas.microsoft.com/office/drawing/2014/main" id="{69304710-B3D9-45E1-855C-4F40BD6516D7}"/>
              </a:ext>
            </a:extLst>
          </p:cNvPr>
          <p:cNvGraphicFramePr>
            <a:graphicFrameLocks noGrp="1"/>
          </p:cNvGraphicFramePr>
          <p:nvPr>
            <p:extLst>
              <p:ext uri="{D42A27DB-BD31-4B8C-83A1-F6EECF244321}">
                <p14:modId xmlns:p14="http://schemas.microsoft.com/office/powerpoint/2010/main" val="1854185688"/>
              </p:ext>
            </p:extLst>
          </p:nvPr>
        </p:nvGraphicFramePr>
        <p:xfrm>
          <a:off x="500887" y="2616980"/>
          <a:ext cx="11344110" cy="4065172"/>
        </p:xfrm>
        <a:graphic>
          <a:graphicData uri="http://schemas.openxmlformats.org/drawingml/2006/table">
            <a:tbl>
              <a:tblPr firstRow="1" bandRow="1">
                <a:tableStyleId>{5C22544A-7EE6-4342-B048-85BDC9FD1C3A}</a:tableStyleId>
              </a:tblPr>
              <a:tblGrid>
                <a:gridCol w="5672055">
                  <a:extLst>
                    <a:ext uri="{9D8B030D-6E8A-4147-A177-3AD203B41FA5}">
                      <a16:colId xmlns:a16="http://schemas.microsoft.com/office/drawing/2014/main" val="3987060565"/>
                    </a:ext>
                  </a:extLst>
                </a:gridCol>
                <a:gridCol w="5672055">
                  <a:extLst>
                    <a:ext uri="{9D8B030D-6E8A-4147-A177-3AD203B41FA5}">
                      <a16:colId xmlns:a16="http://schemas.microsoft.com/office/drawing/2014/main" val="4069543006"/>
                    </a:ext>
                  </a:extLst>
                </a:gridCol>
              </a:tblGrid>
              <a:tr h="397172">
                <a:tc gridSpan="2">
                  <a:txBody>
                    <a:bodyPr/>
                    <a:lstStyle/>
                    <a:p>
                      <a:r>
                        <a:rPr lang="en-GB" sz="1800" b="1" kern="1200" dirty="0">
                          <a:solidFill>
                            <a:schemeClr val="lt1"/>
                          </a:solidFill>
                          <a:effectLst/>
                          <a:latin typeface="+mn-lt"/>
                          <a:ea typeface="+mn-ea"/>
                          <a:cs typeface="+mn-cs"/>
                        </a:rPr>
                        <a:t>Key indicator 3: Increased confidence, knowledge and skills of all staff in teaching PE and sport</a:t>
                      </a:r>
                      <a:endParaRPr lang="en-GB" sz="1400" dirty="0"/>
                    </a:p>
                  </a:txBody>
                  <a:tcPr/>
                </a:tc>
                <a:tc hMerge="1">
                  <a:txBody>
                    <a:bodyPr/>
                    <a:lstStyle/>
                    <a:p>
                      <a:endParaRPr lang="en-GB"/>
                    </a:p>
                  </a:txBody>
                  <a:tcPr/>
                </a:tc>
                <a:extLst>
                  <a:ext uri="{0D108BD9-81ED-4DB2-BD59-A6C34878D82A}">
                    <a16:rowId xmlns:a16="http://schemas.microsoft.com/office/drawing/2014/main" val="558234401"/>
                  </a:ext>
                </a:extLst>
              </a:tr>
              <a:tr h="3668000">
                <a:tc>
                  <a:txBody>
                    <a:bodyPr/>
                    <a:lstStyle/>
                    <a:p>
                      <a:r>
                        <a:rPr lang="en-GB" sz="1400" b="1" dirty="0"/>
                        <a:t>Consider:</a:t>
                      </a:r>
                    </a:p>
                    <a:p>
                      <a:endParaRPr lang="en-GB" sz="1400" dirty="0"/>
                    </a:p>
                    <a:p>
                      <a:r>
                        <a:rPr lang="en-GB" sz="1400" dirty="0"/>
                        <a:t>Broad and balanced PE Curriculum</a:t>
                      </a:r>
                    </a:p>
                    <a:p>
                      <a:r>
                        <a:rPr lang="en-GB" sz="1400" dirty="0"/>
                        <a:t>High Quality Teaching</a:t>
                      </a:r>
                    </a:p>
                    <a:p>
                      <a:r>
                        <a:rPr lang="en-GB" sz="1400" dirty="0"/>
                        <a:t>Lesson Planning, Schemes of Work, Structure of PE lessons</a:t>
                      </a:r>
                    </a:p>
                    <a:p>
                      <a:r>
                        <a:rPr lang="en-GB" sz="1400" dirty="0"/>
                        <a:t>Equipment and resources</a:t>
                      </a:r>
                    </a:p>
                    <a:p>
                      <a:r>
                        <a:rPr lang="en-GB" sz="1400" dirty="0"/>
                        <a:t>Assessment and pupil progress</a:t>
                      </a:r>
                    </a:p>
                    <a:p>
                      <a:endParaRPr lang="en-GB" sz="1400" dirty="0"/>
                    </a:p>
                  </a:txBody>
                  <a:tcPr/>
                </a:tc>
                <a:tc>
                  <a:txBody>
                    <a:bodyPr/>
                    <a:lstStyle/>
                    <a:p>
                      <a:r>
                        <a:rPr lang="en-GB" sz="1400" b="1" dirty="0"/>
                        <a:t>Ideas could include:</a:t>
                      </a:r>
                    </a:p>
                    <a:p>
                      <a:endParaRPr lang="en-GB" sz="1400" dirty="0"/>
                    </a:p>
                    <a:p>
                      <a:pPr marL="285750" indent="-285750">
                        <a:buFontTx/>
                        <a:buChar char="-"/>
                      </a:pPr>
                      <a:r>
                        <a:rPr lang="en-GB" sz="1400" dirty="0"/>
                        <a:t>Planning of PE Curriculum and Extra-Curriculum map</a:t>
                      </a:r>
                    </a:p>
                    <a:p>
                      <a:pPr marL="285750" indent="-285750">
                        <a:buFontTx/>
                        <a:buChar char="-"/>
                      </a:pPr>
                      <a:r>
                        <a:rPr lang="en-GB" sz="1400" dirty="0"/>
                        <a:t>Clear progression between year groups/Key Stages</a:t>
                      </a:r>
                    </a:p>
                    <a:p>
                      <a:pPr marL="285750" indent="-285750">
                        <a:buFontTx/>
                        <a:buChar char="-"/>
                      </a:pPr>
                      <a:r>
                        <a:rPr lang="en-GB" sz="1400" dirty="0"/>
                        <a:t>Purchase of new resources e.g. </a:t>
                      </a:r>
                      <a:r>
                        <a:rPr lang="en-GB" sz="1400" dirty="0" err="1"/>
                        <a:t>Imoves</a:t>
                      </a:r>
                      <a:r>
                        <a:rPr lang="en-GB" sz="1400" dirty="0"/>
                        <a:t>, Get Set for PE</a:t>
                      </a:r>
                    </a:p>
                    <a:p>
                      <a:pPr marL="285750" indent="-285750">
                        <a:buFontTx/>
                        <a:buChar char="-"/>
                      </a:pPr>
                      <a:r>
                        <a:rPr lang="en-GB" sz="1400" dirty="0"/>
                        <a:t>Twilight/Inset CPD opportunities</a:t>
                      </a:r>
                    </a:p>
                    <a:p>
                      <a:pPr marL="285750" indent="-285750">
                        <a:buFontTx/>
                        <a:buChar char="-"/>
                      </a:pPr>
                      <a:r>
                        <a:rPr lang="en-GB" sz="1400" dirty="0"/>
                        <a:t>Purchase of new equipment</a:t>
                      </a:r>
                    </a:p>
                    <a:p>
                      <a:pPr marL="285750" indent="-285750">
                        <a:buFontTx/>
                        <a:buChar char="-"/>
                      </a:pPr>
                      <a:r>
                        <a:rPr lang="en-GB" sz="1400" dirty="0"/>
                        <a:t>Curriculum support/team teaching</a:t>
                      </a:r>
                    </a:p>
                    <a:p>
                      <a:pPr marL="285750" indent="-285750">
                        <a:buFontTx/>
                        <a:buChar char="-"/>
                      </a:pPr>
                      <a:r>
                        <a:rPr lang="en-GB" sz="1400" dirty="0"/>
                        <a:t>Coach/specialist teacher support</a:t>
                      </a:r>
                    </a:p>
                    <a:p>
                      <a:pPr marL="285750" indent="-285750">
                        <a:buFontTx/>
                        <a:buChar char="-"/>
                      </a:pPr>
                      <a:r>
                        <a:rPr lang="en-GB" sz="1400" dirty="0"/>
                        <a:t>Introduction of assessment in PE to track pupil progress</a:t>
                      </a:r>
                    </a:p>
                    <a:p>
                      <a:pPr marL="285750" indent="-285750">
                        <a:buFontTx/>
                        <a:buChar char="-"/>
                      </a:pPr>
                      <a:r>
                        <a:rPr lang="en-GB" sz="1400" dirty="0"/>
                        <a:t>Subject Leader Training/Support</a:t>
                      </a:r>
                    </a:p>
                    <a:p>
                      <a:pPr marL="285750" indent="-285750">
                        <a:buFontTx/>
                        <a:buChar char="-"/>
                      </a:pPr>
                      <a:r>
                        <a:rPr lang="en-GB" sz="1400" dirty="0"/>
                        <a:t>Introduction of regular PE lesson observations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400" dirty="0"/>
                        <a:t>Local SSP/Network or SGO Assistance</a:t>
                      </a:r>
                    </a:p>
                    <a:p>
                      <a:pPr marL="285750" indent="-285750">
                        <a:buFontTx/>
                        <a:buChar char="-"/>
                      </a:pPr>
                      <a:endParaRPr lang="en-GB" sz="1400" dirty="0"/>
                    </a:p>
                    <a:p>
                      <a:pPr marL="285750" indent="-285750">
                        <a:buFontTx/>
                        <a:buChar char="-"/>
                      </a:pPr>
                      <a:endParaRPr lang="en-GB" sz="1400" dirty="0"/>
                    </a:p>
                  </a:txBody>
                  <a:tcPr/>
                </a:tc>
                <a:extLst>
                  <a:ext uri="{0D108BD9-81ED-4DB2-BD59-A6C34878D82A}">
                    <a16:rowId xmlns:a16="http://schemas.microsoft.com/office/drawing/2014/main" val="3395666936"/>
                  </a:ext>
                </a:extLst>
              </a:tr>
            </a:tbl>
          </a:graphicData>
        </a:graphic>
      </p:graphicFrame>
    </p:spTree>
    <p:extLst>
      <p:ext uri="{BB962C8B-B14F-4D97-AF65-F5344CB8AC3E}">
        <p14:creationId xmlns:p14="http://schemas.microsoft.com/office/powerpoint/2010/main" val="251524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Implementation</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3229208" y="1634978"/>
            <a:ext cx="4064806" cy="440788"/>
          </a:xfrm>
        </p:spPr>
        <p:txBody>
          <a:bodyPr/>
          <a:lstStyle/>
          <a:p>
            <a:pPr marL="0" indent="0">
              <a:buNone/>
            </a:pPr>
            <a:r>
              <a:rPr lang="en-GB" b="1" dirty="0"/>
              <a:t>Selection of ideas under each KPI:</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a:t>
            </a:r>
          </a:p>
        </p:txBody>
      </p:sp>
      <p:graphicFrame>
        <p:nvGraphicFramePr>
          <p:cNvPr id="5" name="Table 4">
            <a:extLst>
              <a:ext uri="{FF2B5EF4-FFF2-40B4-BE49-F238E27FC236}">
                <a16:creationId xmlns:a16="http://schemas.microsoft.com/office/drawing/2014/main" id="{69304710-B3D9-45E1-855C-4F40BD6516D7}"/>
              </a:ext>
            </a:extLst>
          </p:cNvPr>
          <p:cNvGraphicFramePr>
            <a:graphicFrameLocks noGrp="1"/>
          </p:cNvGraphicFramePr>
          <p:nvPr>
            <p:extLst>
              <p:ext uri="{D42A27DB-BD31-4B8C-83A1-F6EECF244321}">
                <p14:modId xmlns:p14="http://schemas.microsoft.com/office/powerpoint/2010/main" val="1137619739"/>
              </p:ext>
            </p:extLst>
          </p:nvPr>
        </p:nvGraphicFramePr>
        <p:xfrm>
          <a:off x="500887" y="2616980"/>
          <a:ext cx="11344110" cy="4115732"/>
        </p:xfrm>
        <a:graphic>
          <a:graphicData uri="http://schemas.openxmlformats.org/drawingml/2006/table">
            <a:tbl>
              <a:tblPr firstRow="1" bandRow="1">
                <a:tableStyleId>{5C22544A-7EE6-4342-B048-85BDC9FD1C3A}</a:tableStyleId>
              </a:tblPr>
              <a:tblGrid>
                <a:gridCol w="5672055">
                  <a:extLst>
                    <a:ext uri="{9D8B030D-6E8A-4147-A177-3AD203B41FA5}">
                      <a16:colId xmlns:a16="http://schemas.microsoft.com/office/drawing/2014/main" val="3987060565"/>
                    </a:ext>
                  </a:extLst>
                </a:gridCol>
                <a:gridCol w="5672055">
                  <a:extLst>
                    <a:ext uri="{9D8B030D-6E8A-4147-A177-3AD203B41FA5}">
                      <a16:colId xmlns:a16="http://schemas.microsoft.com/office/drawing/2014/main" val="4069543006"/>
                    </a:ext>
                  </a:extLst>
                </a:gridCol>
              </a:tblGrid>
              <a:tr h="397172">
                <a:tc gridSpan="2">
                  <a:txBody>
                    <a:bodyPr/>
                    <a:lstStyle/>
                    <a:p>
                      <a:r>
                        <a:rPr lang="en-GB" sz="1800" b="1" kern="1200" dirty="0">
                          <a:solidFill>
                            <a:schemeClr val="lt1"/>
                          </a:solidFill>
                          <a:effectLst/>
                          <a:latin typeface="+mn-lt"/>
                          <a:ea typeface="+mn-ea"/>
                          <a:cs typeface="+mn-cs"/>
                        </a:rPr>
                        <a:t>Key indicator 4: Broader experience of a range of sports and activities offered to all pupils</a:t>
                      </a:r>
                      <a:endParaRPr lang="en-GB" sz="1400" dirty="0"/>
                    </a:p>
                  </a:txBody>
                  <a:tcPr/>
                </a:tc>
                <a:tc hMerge="1">
                  <a:txBody>
                    <a:bodyPr/>
                    <a:lstStyle/>
                    <a:p>
                      <a:endParaRPr lang="en-GB"/>
                    </a:p>
                  </a:txBody>
                  <a:tcPr/>
                </a:tc>
                <a:extLst>
                  <a:ext uri="{0D108BD9-81ED-4DB2-BD59-A6C34878D82A}">
                    <a16:rowId xmlns:a16="http://schemas.microsoft.com/office/drawing/2014/main" val="558234401"/>
                  </a:ext>
                </a:extLst>
              </a:tr>
              <a:tr h="3668000">
                <a:tc>
                  <a:txBody>
                    <a:bodyPr/>
                    <a:lstStyle/>
                    <a:p>
                      <a:r>
                        <a:rPr lang="en-GB" sz="1400" b="1" dirty="0"/>
                        <a:t>Consider:</a:t>
                      </a:r>
                    </a:p>
                    <a:p>
                      <a:endParaRPr lang="en-GB" sz="1400" dirty="0"/>
                    </a:p>
                    <a:p>
                      <a:r>
                        <a:rPr lang="en-GB" sz="1400" dirty="0"/>
                        <a:t>PE offer</a:t>
                      </a:r>
                    </a:p>
                    <a:p>
                      <a:r>
                        <a:rPr lang="en-GB" sz="1400" dirty="0"/>
                        <a:t>Pupil voice/SSOC’s</a:t>
                      </a:r>
                    </a:p>
                    <a:p>
                      <a:r>
                        <a:rPr lang="en-GB" sz="1400" dirty="0"/>
                        <a:t>Extra-Curricular Offer</a:t>
                      </a:r>
                    </a:p>
                    <a:p>
                      <a:endParaRPr lang="en-GB" sz="1400" dirty="0"/>
                    </a:p>
                  </a:txBody>
                  <a:tcPr/>
                </a:tc>
                <a:tc>
                  <a:txBody>
                    <a:bodyPr/>
                    <a:lstStyle/>
                    <a:p>
                      <a:r>
                        <a:rPr lang="en-GB" sz="1400" b="1" dirty="0"/>
                        <a:t>Ideas could include:</a:t>
                      </a:r>
                    </a:p>
                    <a:p>
                      <a:endParaRPr lang="en-GB" sz="1400" dirty="0"/>
                    </a:p>
                    <a:p>
                      <a:pPr marL="285750" indent="-285750">
                        <a:buFontTx/>
                        <a:buChar char="-"/>
                      </a:pPr>
                      <a:r>
                        <a:rPr lang="en-GB" sz="1400" dirty="0"/>
                        <a:t>2 hours of PE each week</a:t>
                      </a:r>
                    </a:p>
                    <a:p>
                      <a:pPr marL="285750" indent="-285750">
                        <a:buFontTx/>
                        <a:buChar char="-"/>
                      </a:pPr>
                      <a:r>
                        <a:rPr lang="en-GB" sz="1400" dirty="0"/>
                        <a:t>External coaches</a:t>
                      </a:r>
                    </a:p>
                    <a:p>
                      <a:pPr marL="285750" indent="-285750">
                        <a:buFontTx/>
                        <a:buChar char="-"/>
                      </a:pPr>
                      <a:r>
                        <a:rPr lang="en-GB" sz="1400" dirty="0"/>
                        <a:t>Introduce alternative sports alongside ‘mainstream sports’ to provide a wider reach to pupils e.g. karate, dance, </a:t>
                      </a:r>
                      <a:r>
                        <a:rPr lang="en-GB" sz="1400" dirty="0" err="1"/>
                        <a:t>tchouckball</a:t>
                      </a:r>
                      <a:r>
                        <a:rPr lang="en-GB" sz="1400" dirty="0"/>
                        <a:t>, handball, quidditch</a:t>
                      </a:r>
                    </a:p>
                    <a:p>
                      <a:pPr marL="285750" indent="-285750">
                        <a:buFontTx/>
                        <a:buChar char="-"/>
                      </a:pPr>
                      <a:r>
                        <a:rPr lang="en-GB" sz="1400" dirty="0"/>
                        <a:t>Purchase new/varied equipment</a:t>
                      </a:r>
                    </a:p>
                    <a:p>
                      <a:pPr marL="285750" indent="-285750">
                        <a:buFontTx/>
                        <a:buChar char="-"/>
                      </a:pPr>
                      <a:r>
                        <a:rPr lang="en-GB" sz="1400" dirty="0"/>
                        <a:t>Reward trips to local venues to access new opportunities or residential trips e.g. </a:t>
                      </a:r>
                      <a:r>
                        <a:rPr lang="en-GB" sz="1400" dirty="0" err="1"/>
                        <a:t>Thornbridge</a:t>
                      </a:r>
                      <a:r>
                        <a:rPr lang="en-GB" sz="1400" dirty="0"/>
                        <a:t>, Ice Sheffield etc…</a:t>
                      </a:r>
                    </a:p>
                    <a:p>
                      <a:pPr marL="285750" indent="-285750">
                        <a:buFontTx/>
                        <a:buChar char="-"/>
                      </a:pPr>
                      <a:r>
                        <a:rPr lang="en-GB" sz="1400" dirty="0"/>
                        <a:t>Develop sports leadership offer</a:t>
                      </a:r>
                    </a:p>
                    <a:p>
                      <a:pPr marL="285750" indent="-285750">
                        <a:buFontTx/>
                        <a:buChar char="-"/>
                      </a:pPr>
                      <a:r>
                        <a:rPr lang="en-GB" sz="1400" dirty="0"/>
                        <a:t>Formation of SSOC – pupil voice</a:t>
                      </a:r>
                    </a:p>
                    <a:p>
                      <a:pPr marL="285750" indent="-285750">
                        <a:buFontTx/>
                        <a:buChar char="-"/>
                      </a:pPr>
                      <a:r>
                        <a:rPr lang="en-GB" sz="1400" dirty="0"/>
                        <a:t>Links to local clubs/facilities and promotion of opportunities</a:t>
                      </a:r>
                    </a:p>
                    <a:p>
                      <a:pPr marL="285750" indent="-285750">
                        <a:buFontTx/>
                        <a:buChar char="-"/>
                      </a:pPr>
                      <a:r>
                        <a:rPr lang="en-GB" sz="1400" dirty="0"/>
                        <a:t>Targeted clubs e.g. Active Girls</a:t>
                      </a:r>
                    </a:p>
                    <a:p>
                      <a:pPr marL="285750" indent="-285750">
                        <a:buFontTx/>
                        <a:buChar char="-"/>
                      </a:pPr>
                      <a:r>
                        <a:rPr lang="en-GB" sz="1400" dirty="0"/>
                        <a:t>Booster swimming lessons</a:t>
                      </a:r>
                    </a:p>
                    <a:p>
                      <a:pPr marL="285750" indent="-285750">
                        <a:buFontTx/>
                        <a:buChar char="-"/>
                      </a:pPr>
                      <a:r>
                        <a:rPr lang="en-GB" sz="1400" dirty="0"/>
                        <a:t>Engagement in projects e.g. Girls Football Partnership</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400" dirty="0"/>
                        <a:t>Local SSP/Network or SGO Assistance</a:t>
                      </a:r>
                    </a:p>
                  </a:txBody>
                  <a:tcPr/>
                </a:tc>
                <a:extLst>
                  <a:ext uri="{0D108BD9-81ED-4DB2-BD59-A6C34878D82A}">
                    <a16:rowId xmlns:a16="http://schemas.microsoft.com/office/drawing/2014/main" val="3395666936"/>
                  </a:ext>
                </a:extLst>
              </a:tr>
            </a:tbl>
          </a:graphicData>
        </a:graphic>
      </p:graphicFrame>
    </p:spTree>
    <p:extLst>
      <p:ext uri="{BB962C8B-B14F-4D97-AF65-F5344CB8AC3E}">
        <p14:creationId xmlns:p14="http://schemas.microsoft.com/office/powerpoint/2010/main" val="251125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Implementation</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3229208" y="1634978"/>
            <a:ext cx="4064806" cy="440788"/>
          </a:xfrm>
        </p:spPr>
        <p:txBody>
          <a:bodyPr/>
          <a:lstStyle/>
          <a:p>
            <a:pPr marL="0" indent="0">
              <a:buNone/>
            </a:pPr>
            <a:r>
              <a:rPr lang="en-GB" b="1" dirty="0"/>
              <a:t>Selection of ideas under each KPI:</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a:t>
            </a:r>
          </a:p>
        </p:txBody>
      </p:sp>
      <p:graphicFrame>
        <p:nvGraphicFramePr>
          <p:cNvPr id="5" name="Table 4">
            <a:extLst>
              <a:ext uri="{FF2B5EF4-FFF2-40B4-BE49-F238E27FC236}">
                <a16:creationId xmlns:a16="http://schemas.microsoft.com/office/drawing/2014/main" id="{69304710-B3D9-45E1-855C-4F40BD6516D7}"/>
              </a:ext>
            </a:extLst>
          </p:cNvPr>
          <p:cNvGraphicFramePr>
            <a:graphicFrameLocks noGrp="1"/>
          </p:cNvGraphicFramePr>
          <p:nvPr>
            <p:extLst>
              <p:ext uri="{D42A27DB-BD31-4B8C-83A1-F6EECF244321}">
                <p14:modId xmlns:p14="http://schemas.microsoft.com/office/powerpoint/2010/main" val="2659083925"/>
              </p:ext>
            </p:extLst>
          </p:nvPr>
        </p:nvGraphicFramePr>
        <p:xfrm>
          <a:off x="500887" y="2616980"/>
          <a:ext cx="11344110" cy="4065172"/>
        </p:xfrm>
        <a:graphic>
          <a:graphicData uri="http://schemas.openxmlformats.org/drawingml/2006/table">
            <a:tbl>
              <a:tblPr firstRow="1" bandRow="1">
                <a:tableStyleId>{5C22544A-7EE6-4342-B048-85BDC9FD1C3A}</a:tableStyleId>
              </a:tblPr>
              <a:tblGrid>
                <a:gridCol w="5672055">
                  <a:extLst>
                    <a:ext uri="{9D8B030D-6E8A-4147-A177-3AD203B41FA5}">
                      <a16:colId xmlns:a16="http://schemas.microsoft.com/office/drawing/2014/main" val="3987060565"/>
                    </a:ext>
                  </a:extLst>
                </a:gridCol>
                <a:gridCol w="5672055">
                  <a:extLst>
                    <a:ext uri="{9D8B030D-6E8A-4147-A177-3AD203B41FA5}">
                      <a16:colId xmlns:a16="http://schemas.microsoft.com/office/drawing/2014/main" val="4069543006"/>
                    </a:ext>
                  </a:extLst>
                </a:gridCol>
              </a:tblGrid>
              <a:tr h="397172">
                <a:tc gridSpan="2">
                  <a:txBody>
                    <a:bodyPr/>
                    <a:lstStyle/>
                    <a:p>
                      <a:r>
                        <a:rPr lang="en-GB" sz="1800" b="1" kern="1200" dirty="0">
                          <a:solidFill>
                            <a:schemeClr val="lt1"/>
                          </a:solidFill>
                          <a:effectLst/>
                          <a:latin typeface="+mn-lt"/>
                          <a:ea typeface="+mn-ea"/>
                          <a:cs typeface="+mn-cs"/>
                        </a:rPr>
                        <a:t>Key indicator 5: Increased participation in competitive sport</a:t>
                      </a:r>
                      <a:endParaRPr lang="en-GB" sz="1400" dirty="0"/>
                    </a:p>
                  </a:txBody>
                  <a:tcPr/>
                </a:tc>
                <a:tc hMerge="1">
                  <a:txBody>
                    <a:bodyPr/>
                    <a:lstStyle/>
                    <a:p>
                      <a:endParaRPr lang="en-GB"/>
                    </a:p>
                  </a:txBody>
                  <a:tcPr/>
                </a:tc>
                <a:extLst>
                  <a:ext uri="{0D108BD9-81ED-4DB2-BD59-A6C34878D82A}">
                    <a16:rowId xmlns:a16="http://schemas.microsoft.com/office/drawing/2014/main" val="558234401"/>
                  </a:ext>
                </a:extLst>
              </a:tr>
              <a:tr h="3668000">
                <a:tc>
                  <a:txBody>
                    <a:bodyPr/>
                    <a:lstStyle/>
                    <a:p>
                      <a:r>
                        <a:rPr lang="en-GB" sz="1400" b="1" dirty="0"/>
                        <a:t>Consider:</a:t>
                      </a:r>
                    </a:p>
                    <a:p>
                      <a:endParaRPr lang="en-GB" sz="1400" dirty="0"/>
                    </a:p>
                    <a:p>
                      <a:r>
                        <a:rPr lang="en-GB" sz="1400" dirty="0"/>
                        <a:t>Engagement in School Games</a:t>
                      </a:r>
                    </a:p>
                    <a:p>
                      <a:r>
                        <a:rPr lang="en-GB" sz="1400" dirty="0"/>
                        <a:t>Inter Competitions</a:t>
                      </a:r>
                    </a:p>
                    <a:p>
                      <a:r>
                        <a:rPr lang="en-GB" sz="1400" dirty="0"/>
                        <a:t>Intra Competitions</a:t>
                      </a:r>
                    </a:p>
                    <a:p>
                      <a:r>
                        <a:rPr lang="en-GB" sz="1400" dirty="0"/>
                        <a:t>Personal Best Opportunities</a:t>
                      </a:r>
                    </a:p>
                  </a:txBody>
                  <a:tcPr/>
                </a:tc>
                <a:tc>
                  <a:txBody>
                    <a:bodyPr/>
                    <a:lstStyle/>
                    <a:p>
                      <a:r>
                        <a:rPr lang="en-GB" sz="1400" b="1" dirty="0"/>
                        <a:t>Ideas could include:</a:t>
                      </a:r>
                    </a:p>
                    <a:p>
                      <a:endParaRPr lang="en-GB" sz="1400" dirty="0"/>
                    </a:p>
                    <a:p>
                      <a:pPr marL="285750" indent="-285750">
                        <a:buFontTx/>
                        <a:buChar char="-"/>
                      </a:pPr>
                      <a:r>
                        <a:rPr lang="en-GB" sz="1400" dirty="0"/>
                        <a:t>Attendance at School Games Competitions</a:t>
                      </a:r>
                    </a:p>
                    <a:p>
                      <a:pPr marL="285750" indent="-285750">
                        <a:buFontTx/>
                        <a:buChar char="-"/>
                      </a:pPr>
                      <a:r>
                        <a:rPr lang="en-GB" sz="1400" dirty="0"/>
                        <a:t>Participation in SFSS competitions</a:t>
                      </a:r>
                    </a:p>
                    <a:p>
                      <a:pPr marL="285750" indent="-285750">
                        <a:buFontTx/>
                        <a:buChar char="-"/>
                      </a:pPr>
                      <a:r>
                        <a:rPr lang="en-GB" sz="1400" dirty="0"/>
                        <a:t>Engagement in other external competitive opportunities e.g. SUFC/SWFC competitions</a:t>
                      </a:r>
                    </a:p>
                    <a:p>
                      <a:pPr marL="285750" indent="-285750">
                        <a:buFontTx/>
                        <a:buChar char="-"/>
                      </a:pPr>
                      <a:r>
                        <a:rPr lang="en-GB" sz="1400" dirty="0"/>
                        <a:t>Coach hire costs to get to central venues</a:t>
                      </a:r>
                    </a:p>
                    <a:p>
                      <a:pPr marL="285750" indent="-285750">
                        <a:buFontTx/>
                        <a:buChar char="-"/>
                      </a:pPr>
                      <a:r>
                        <a:rPr lang="en-GB" sz="1400" dirty="0"/>
                        <a:t>Cluster based competitions/festivals</a:t>
                      </a:r>
                    </a:p>
                    <a:p>
                      <a:pPr marL="285750" indent="-285750">
                        <a:buFontTx/>
                        <a:buChar char="-"/>
                      </a:pPr>
                      <a:r>
                        <a:rPr lang="en-GB" sz="1400" dirty="0"/>
                        <a:t>School Games Day (Sports Day)</a:t>
                      </a:r>
                    </a:p>
                    <a:p>
                      <a:pPr marL="285750" indent="-285750">
                        <a:buFontTx/>
                        <a:buChar char="-"/>
                      </a:pPr>
                      <a:r>
                        <a:rPr lang="en-GB" sz="1400" dirty="0"/>
                        <a:t>Introduction of intra-competition programme to engage more pupils in competitive opportunities</a:t>
                      </a:r>
                    </a:p>
                    <a:p>
                      <a:pPr marL="285750" indent="-285750">
                        <a:buFontTx/>
                        <a:buChar char="-"/>
                      </a:pPr>
                      <a:r>
                        <a:rPr lang="en-GB" sz="1400" dirty="0"/>
                        <a:t>Purchase equipment to enable practice for competition</a:t>
                      </a:r>
                    </a:p>
                    <a:p>
                      <a:pPr marL="285750" indent="-285750">
                        <a:buFontTx/>
                        <a:buChar char="-"/>
                      </a:pPr>
                      <a:r>
                        <a:rPr lang="en-GB" sz="1400" dirty="0"/>
                        <a:t>Link extra-curricular provision to competitions</a:t>
                      </a:r>
                    </a:p>
                    <a:p>
                      <a:pPr marL="285750" indent="-285750">
                        <a:buFontTx/>
                        <a:buChar char="-"/>
                      </a:pPr>
                      <a:r>
                        <a:rPr lang="en-GB" sz="1400" dirty="0"/>
                        <a:t>Introduce personal best activities throughout the year</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400" dirty="0"/>
                        <a:t>Local SSP/Network or SGO Assistance</a:t>
                      </a:r>
                    </a:p>
                    <a:p>
                      <a:pPr marL="285750" indent="-285750">
                        <a:buFontTx/>
                        <a:buChar char="-"/>
                      </a:pPr>
                      <a:r>
                        <a:rPr lang="en-GB" sz="1400" dirty="0"/>
                        <a:t>Utilise House System – link competitive opportunities</a:t>
                      </a:r>
                    </a:p>
                  </a:txBody>
                  <a:tcPr/>
                </a:tc>
                <a:extLst>
                  <a:ext uri="{0D108BD9-81ED-4DB2-BD59-A6C34878D82A}">
                    <a16:rowId xmlns:a16="http://schemas.microsoft.com/office/drawing/2014/main" val="3395666936"/>
                  </a:ext>
                </a:extLst>
              </a:tr>
            </a:tbl>
          </a:graphicData>
        </a:graphic>
      </p:graphicFrame>
    </p:spTree>
    <p:extLst>
      <p:ext uri="{BB962C8B-B14F-4D97-AF65-F5344CB8AC3E}">
        <p14:creationId xmlns:p14="http://schemas.microsoft.com/office/powerpoint/2010/main" val="387877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36E0-B362-462A-AAD4-39F9F589B057}"/>
              </a:ext>
            </a:extLst>
          </p:cNvPr>
          <p:cNvSpPr>
            <a:spLocks noGrp="1"/>
          </p:cNvSpPr>
          <p:nvPr>
            <p:ph type="title"/>
          </p:nvPr>
        </p:nvSpPr>
        <p:spPr/>
        <p:txBody>
          <a:bodyPr/>
          <a:lstStyle/>
          <a:p>
            <a:r>
              <a:rPr lang="en-GB" b="1" dirty="0"/>
              <a:t>Outcomes of Today</a:t>
            </a:r>
          </a:p>
        </p:txBody>
      </p:sp>
      <p:sp>
        <p:nvSpPr>
          <p:cNvPr id="3" name="Content Placeholder 2">
            <a:extLst>
              <a:ext uri="{FF2B5EF4-FFF2-40B4-BE49-F238E27FC236}">
                <a16:creationId xmlns:a16="http://schemas.microsoft.com/office/drawing/2014/main" id="{2982781D-B39A-40B3-89EF-FD82C1EE14DC}"/>
              </a:ext>
            </a:extLst>
          </p:cNvPr>
          <p:cNvSpPr>
            <a:spLocks noGrp="1"/>
          </p:cNvSpPr>
          <p:nvPr>
            <p:ph idx="1"/>
          </p:nvPr>
        </p:nvSpPr>
        <p:spPr/>
        <p:txBody>
          <a:bodyPr/>
          <a:lstStyle/>
          <a:p>
            <a:r>
              <a:rPr lang="en-GB" dirty="0"/>
              <a:t>Consider how to plan your PESSPA provision and resources in line with the ‘3 I’s’</a:t>
            </a:r>
          </a:p>
          <a:p>
            <a:r>
              <a:rPr lang="en-GB" dirty="0"/>
              <a:t>Identify how you can scrutinise the outcomes of your PESSPA provision and different ways in which these outcomes can be delivered across your school</a:t>
            </a:r>
          </a:p>
          <a:p>
            <a:r>
              <a:rPr lang="en-GB" dirty="0"/>
              <a:t>Consider how to monitor and evaluate the impact you are having as a subject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3052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Implementation</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a:t>
            </a:r>
          </a:p>
        </p:txBody>
      </p:sp>
      <p:sp>
        <p:nvSpPr>
          <p:cNvPr id="7" name="Content Placeholder 2">
            <a:extLst>
              <a:ext uri="{FF2B5EF4-FFF2-40B4-BE49-F238E27FC236}">
                <a16:creationId xmlns:a16="http://schemas.microsoft.com/office/drawing/2014/main" id="{D632B307-8C6B-4C17-BA10-DE5D1290C26E}"/>
              </a:ext>
            </a:extLst>
          </p:cNvPr>
          <p:cNvSpPr txBox="1">
            <a:spLocks/>
          </p:cNvSpPr>
          <p:nvPr/>
        </p:nvSpPr>
        <p:spPr>
          <a:xfrm>
            <a:off x="2592925" y="1779563"/>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dirty="0"/>
              <a:t>Make sure your actions to achieve are linked to your intentions</a:t>
            </a:r>
          </a:p>
          <a:p>
            <a:r>
              <a:rPr lang="en-GB" dirty="0"/>
              <a:t>Include costings and consider return on investment</a:t>
            </a:r>
          </a:p>
          <a:p>
            <a:pPr marL="0" indent="0">
              <a:buFont typeface="Wingdings 3" charset="2"/>
              <a:buNone/>
            </a:pPr>
            <a:endParaRPr lang="en-GB" dirty="0"/>
          </a:p>
          <a:p>
            <a:endParaRPr lang="en-GB" dirty="0"/>
          </a:p>
        </p:txBody>
      </p:sp>
      <p:pic>
        <p:nvPicPr>
          <p:cNvPr id="5" name="Picture 4">
            <a:hlinkClick r:id="rId3" action="ppaction://hlinkfile"/>
            <a:extLst>
              <a:ext uri="{FF2B5EF4-FFF2-40B4-BE49-F238E27FC236}">
                <a16:creationId xmlns:a16="http://schemas.microsoft.com/office/drawing/2014/main" id="{904E28C2-D9D0-43F0-AFAA-6DC2FD917951}"/>
              </a:ext>
            </a:extLst>
          </p:cNvPr>
          <p:cNvPicPr>
            <a:picLocks noChangeAspect="1"/>
          </p:cNvPicPr>
          <p:nvPr/>
        </p:nvPicPr>
        <p:blipFill>
          <a:blip r:embed="rId4"/>
          <a:stretch>
            <a:fillRect/>
          </a:stretch>
        </p:blipFill>
        <p:spPr>
          <a:xfrm>
            <a:off x="3233601" y="2596218"/>
            <a:ext cx="5724798" cy="3968997"/>
          </a:xfrm>
          <a:prstGeom prst="rect">
            <a:avLst/>
          </a:prstGeom>
        </p:spPr>
      </p:pic>
    </p:spTree>
    <p:extLst>
      <p:ext uri="{BB962C8B-B14F-4D97-AF65-F5344CB8AC3E}">
        <p14:creationId xmlns:p14="http://schemas.microsoft.com/office/powerpoint/2010/main" val="227457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Impact </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2589212" y="1992920"/>
            <a:ext cx="8915400" cy="4724401"/>
          </a:xfrm>
        </p:spPr>
        <p:txBody>
          <a:bodyPr>
            <a:normAutofit fontScale="85000" lnSpcReduction="20000"/>
          </a:bodyPr>
          <a:lstStyle/>
          <a:p>
            <a:pPr marL="0" indent="0">
              <a:buNone/>
            </a:pPr>
            <a:r>
              <a:rPr lang="en-GB" b="1" dirty="0"/>
              <a:t>What tools can you use and create to help demonstrate your impact?</a:t>
            </a:r>
          </a:p>
          <a:p>
            <a:pPr marL="0" indent="0">
              <a:buNone/>
            </a:pPr>
            <a:r>
              <a:rPr lang="en-GB" b="1" dirty="0"/>
              <a:t>Revisit Baseline Figures – Identify Progressions</a:t>
            </a:r>
          </a:p>
          <a:p>
            <a:pPr marL="0" indent="0">
              <a:buNone/>
            </a:pPr>
            <a:endParaRPr lang="en-GB" dirty="0"/>
          </a:p>
          <a:p>
            <a:r>
              <a:rPr lang="en-GB" dirty="0"/>
              <a:t>Tracking database – Competition Participation, Staff CPD, Extra-Curricular, Curriculum Provision, Sports Leadership, demographics of engagement</a:t>
            </a:r>
          </a:p>
          <a:p>
            <a:r>
              <a:rPr lang="en-GB" dirty="0"/>
              <a:t>Extra curricular registers</a:t>
            </a:r>
          </a:p>
          <a:p>
            <a:r>
              <a:rPr lang="en-GB" dirty="0"/>
              <a:t>PE Assessment Tools/Pupil Progress</a:t>
            </a:r>
          </a:p>
          <a:p>
            <a:r>
              <a:rPr lang="en-GB" dirty="0"/>
              <a:t>Questionnaires – Pupil/Staff/Parents</a:t>
            </a:r>
          </a:p>
          <a:p>
            <a:r>
              <a:rPr lang="en-GB" dirty="0"/>
              <a:t>Extra-Curricular Registers</a:t>
            </a:r>
          </a:p>
          <a:p>
            <a:r>
              <a:rPr lang="en-GB" dirty="0"/>
              <a:t>Revisit Staff Audit – Question staff on impact of CPD</a:t>
            </a:r>
          </a:p>
          <a:p>
            <a:r>
              <a:rPr lang="en-GB" dirty="0"/>
              <a:t>School Games Mark Application – progress each year</a:t>
            </a:r>
          </a:p>
          <a:p>
            <a:r>
              <a:rPr lang="en-GB" dirty="0"/>
              <a:t>YST/</a:t>
            </a:r>
            <a:r>
              <a:rPr lang="en-GB" dirty="0" err="1"/>
              <a:t>AfPE</a:t>
            </a:r>
            <a:r>
              <a:rPr lang="en-GB" dirty="0"/>
              <a:t> Quality Mark self-review improvements</a:t>
            </a:r>
          </a:p>
          <a:p>
            <a:r>
              <a:rPr lang="en-GB" dirty="0"/>
              <a:t>Lesson Observations</a:t>
            </a:r>
          </a:p>
          <a:p>
            <a:r>
              <a:rPr lang="en-GB" dirty="0"/>
              <a:t>Attainment in PE</a:t>
            </a:r>
          </a:p>
          <a:p>
            <a:r>
              <a:rPr lang="en-GB" dirty="0"/>
              <a:t>Has any cross curricular provision linked to PE and Sport impacted on attainment in other areas of the curriculum?</a:t>
            </a:r>
          </a:p>
          <a:p>
            <a:endParaRPr lang="en-GB" dirty="0"/>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Evidence of what has been achieved</a:t>
            </a:r>
          </a:p>
        </p:txBody>
      </p:sp>
    </p:spTree>
    <p:extLst>
      <p:ext uri="{BB962C8B-B14F-4D97-AF65-F5344CB8AC3E}">
        <p14:creationId xmlns:p14="http://schemas.microsoft.com/office/powerpoint/2010/main" val="257931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Impact </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a:xfrm>
            <a:off x="3083417" y="1432559"/>
            <a:ext cx="8915400" cy="4393809"/>
          </a:xfrm>
        </p:spPr>
        <p:txBody>
          <a:bodyPr>
            <a:normAutofit/>
          </a:bodyPr>
          <a:lstStyle/>
          <a:p>
            <a:r>
              <a:rPr lang="en-GB" sz="1600" dirty="0"/>
              <a:t>Schools commonly include subjective and qualitative statements on their PESSPA plan to identify the impact</a:t>
            </a:r>
          </a:p>
          <a:p>
            <a:r>
              <a:rPr lang="en-GB" sz="1600" dirty="0"/>
              <a:t>Subjective and qualitative statements are ok </a:t>
            </a:r>
            <a:r>
              <a:rPr lang="en-GB" sz="1600" b="1" dirty="0"/>
              <a:t>BUT</a:t>
            </a:r>
            <a:r>
              <a:rPr lang="en-GB" sz="1600" dirty="0"/>
              <a:t> there should be quantitative data to provide solid evidence of what has been achieved through your PESSPA offer</a:t>
            </a:r>
          </a:p>
          <a:p>
            <a:pPr marL="0" indent="0">
              <a:buNone/>
            </a:pPr>
            <a:endParaRPr lang="en-GB" sz="1600" dirty="0"/>
          </a:p>
          <a:p>
            <a:pPr marL="0" indent="0">
              <a:buNone/>
            </a:pPr>
            <a:r>
              <a:rPr lang="en-GB" sz="1600" i="1" dirty="0"/>
              <a:t>For example, a school might have implemented a Change4Life Club in an attempt to engage the 30% of pupils within their school that did not access an extra-curricular club the previous year.</a:t>
            </a:r>
          </a:p>
          <a:p>
            <a:pPr marL="0" indent="0">
              <a:buNone/>
            </a:pPr>
            <a:endParaRPr lang="en-GB" dirty="0"/>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Evidence of what has been achieved</a:t>
            </a:r>
          </a:p>
        </p:txBody>
      </p:sp>
      <p:graphicFrame>
        <p:nvGraphicFramePr>
          <p:cNvPr id="6" name="Table 5">
            <a:extLst>
              <a:ext uri="{FF2B5EF4-FFF2-40B4-BE49-F238E27FC236}">
                <a16:creationId xmlns:a16="http://schemas.microsoft.com/office/drawing/2014/main" id="{B2E82EED-3836-4D03-8CA3-0664DF47A35A}"/>
              </a:ext>
            </a:extLst>
          </p:cNvPr>
          <p:cNvGraphicFramePr>
            <a:graphicFrameLocks noGrp="1"/>
          </p:cNvGraphicFramePr>
          <p:nvPr>
            <p:extLst>
              <p:ext uri="{D42A27DB-BD31-4B8C-83A1-F6EECF244321}">
                <p14:modId xmlns:p14="http://schemas.microsoft.com/office/powerpoint/2010/main" val="1432443935"/>
              </p:ext>
            </p:extLst>
          </p:nvPr>
        </p:nvGraphicFramePr>
        <p:xfrm>
          <a:off x="285860" y="4330503"/>
          <a:ext cx="5595113" cy="2425504"/>
        </p:xfrm>
        <a:graphic>
          <a:graphicData uri="http://schemas.openxmlformats.org/drawingml/2006/table">
            <a:tbl>
              <a:tblPr firstRow="1" bandRow="1">
                <a:tableStyleId>{5C22544A-7EE6-4342-B048-85BDC9FD1C3A}</a:tableStyleId>
              </a:tblPr>
              <a:tblGrid>
                <a:gridCol w="5595113">
                  <a:extLst>
                    <a:ext uri="{9D8B030D-6E8A-4147-A177-3AD203B41FA5}">
                      <a16:colId xmlns:a16="http://schemas.microsoft.com/office/drawing/2014/main" val="1737029647"/>
                    </a:ext>
                  </a:extLst>
                </a:gridCol>
              </a:tblGrid>
              <a:tr h="5060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Subjective Qualitative Statement</a:t>
                      </a:r>
                    </a:p>
                  </a:txBody>
                  <a:tcPr/>
                </a:tc>
                <a:extLst>
                  <a:ext uri="{0D108BD9-81ED-4DB2-BD59-A6C34878D82A}">
                    <a16:rowId xmlns:a16="http://schemas.microsoft.com/office/drawing/2014/main" val="2243190042"/>
                  </a:ext>
                </a:extLst>
              </a:tr>
              <a:tr h="1919432">
                <a:tc>
                  <a:txBody>
                    <a:bodyPr/>
                    <a:lstStyle/>
                    <a:p>
                      <a:r>
                        <a:rPr lang="en-GB" sz="1400" dirty="0"/>
                        <a:t>As a result of introducing a Change4Life Club for less active pupils, more pupils have now accessed an extra-curricular club and are now happier and healthier as a result.</a:t>
                      </a:r>
                    </a:p>
                  </a:txBody>
                  <a:tcPr/>
                </a:tc>
                <a:extLst>
                  <a:ext uri="{0D108BD9-81ED-4DB2-BD59-A6C34878D82A}">
                    <a16:rowId xmlns:a16="http://schemas.microsoft.com/office/drawing/2014/main" val="277739625"/>
                  </a:ext>
                </a:extLst>
              </a:tr>
            </a:tbl>
          </a:graphicData>
        </a:graphic>
      </p:graphicFrame>
      <p:graphicFrame>
        <p:nvGraphicFramePr>
          <p:cNvPr id="8" name="Table 7">
            <a:extLst>
              <a:ext uri="{FF2B5EF4-FFF2-40B4-BE49-F238E27FC236}">
                <a16:creationId xmlns:a16="http://schemas.microsoft.com/office/drawing/2014/main" id="{D79A4128-DA3C-46C2-B5EE-38258CC33086}"/>
              </a:ext>
            </a:extLst>
          </p:cNvPr>
          <p:cNvGraphicFramePr>
            <a:graphicFrameLocks noGrp="1"/>
          </p:cNvGraphicFramePr>
          <p:nvPr>
            <p:extLst>
              <p:ext uri="{D42A27DB-BD31-4B8C-83A1-F6EECF244321}">
                <p14:modId xmlns:p14="http://schemas.microsoft.com/office/powerpoint/2010/main" val="1661802545"/>
              </p:ext>
            </p:extLst>
          </p:nvPr>
        </p:nvGraphicFramePr>
        <p:xfrm>
          <a:off x="6311029" y="4330503"/>
          <a:ext cx="5595113" cy="2425504"/>
        </p:xfrm>
        <a:graphic>
          <a:graphicData uri="http://schemas.openxmlformats.org/drawingml/2006/table">
            <a:tbl>
              <a:tblPr firstRow="1" bandRow="1">
                <a:tableStyleId>{5C22544A-7EE6-4342-B048-85BDC9FD1C3A}</a:tableStyleId>
              </a:tblPr>
              <a:tblGrid>
                <a:gridCol w="5595113">
                  <a:extLst>
                    <a:ext uri="{9D8B030D-6E8A-4147-A177-3AD203B41FA5}">
                      <a16:colId xmlns:a16="http://schemas.microsoft.com/office/drawing/2014/main" val="1737029647"/>
                    </a:ext>
                  </a:extLst>
                </a:gridCol>
              </a:tblGrid>
              <a:tr h="5060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Quantitative Evidence Statement</a:t>
                      </a:r>
                    </a:p>
                  </a:txBody>
                  <a:tcPr/>
                </a:tc>
                <a:extLst>
                  <a:ext uri="{0D108BD9-81ED-4DB2-BD59-A6C34878D82A}">
                    <a16:rowId xmlns:a16="http://schemas.microsoft.com/office/drawing/2014/main" val="2243190042"/>
                  </a:ext>
                </a:extLst>
              </a:tr>
              <a:tr h="1919432">
                <a:tc>
                  <a:txBody>
                    <a:bodyPr/>
                    <a:lstStyle/>
                    <a:p>
                      <a:r>
                        <a:rPr lang="en-GB" sz="1400" dirty="0"/>
                        <a:t>As a result of introducing a lunchtime Change4Life Club for less active pupils, 100% of pupils on roll have now accessed an extra-curricular club. Of the pupils that were previously classed as less active and who attended the Change4Life Club, 80% (20 pupils) now attend a regular mainstream extra-curricular club. These pupils now appear happier and healthier as a result.</a:t>
                      </a:r>
                    </a:p>
                  </a:txBody>
                  <a:tcPr/>
                </a:tc>
                <a:extLst>
                  <a:ext uri="{0D108BD9-81ED-4DB2-BD59-A6C34878D82A}">
                    <a16:rowId xmlns:a16="http://schemas.microsoft.com/office/drawing/2014/main" val="277739625"/>
                  </a:ext>
                </a:extLst>
              </a:tr>
            </a:tbl>
          </a:graphicData>
        </a:graphic>
      </p:graphicFrame>
      <p:sp>
        <p:nvSpPr>
          <p:cNvPr id="9" name="Arrow: Down 8">
            <a:extLst>
              <a:ext uri="{FF2B5EF4-FFF2-40B4-BE49-F238E27FC236}">
                <a16:creationId xmlns:a16="http://schemas.microsoft.com/office/drawing/2014/main" id="{45918E72-8DA4-44C0-8E50-9C9BCCB12B1A}"/>
              </a:ext>
            </a:extLst>
          </p:cNvPr>
          <p:cNvSpPr/>
          <p:nvPr/>
        </p:nvSpPr>
        <p:spPr>
          <a:xfrm rot="2160619">
            <a:off x="5214937" y="3630279"/>
            <a:ext cx="230089" cy="699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EF31C455-81F2-49C1-9C1A-AEDB1226CB03}"/>
              </a:ext>
            </a:extLst>
          </p:cNvPr>
          <p:cNvSpPr/>
          <p:nvPr/>
        </p:nvSpPr>
        <p:spPr>
          <a:xfrm rot="16200000">
            <a:off x="5895034" y="5501664"/>
            <a:ext cx="280684" cy="672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548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Impact</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Evidence of what has been achieved</a:t>
            </a:r>
          </a:p>
        </p:txBody>
      </p:sp>
      <p:sp>
        <p:nvSpPr>
          <p:cNvPr id="7" name="Content Placeholder 2">
            <a:extLst>
              <a:ext uri="{FF2B5EF4-FFF2-40B4-BE49-F238E27FC236}">
                <a16:creationId xmlns:a16="http://schemas.microsoft.com/office/drawing/2014/main" id="{D632B307-8C6B-4C17-BA10-DE5D1290C26E}"/>
              </a:ext>
            </a:extLst>
          </p:cNvPr>
          <p:cNvSpPr txBox="1">
            <a:spLocks/>
          </p:cNvSpPr>
          <p:nvPr/>
        </p:nvSpPr>
        <p:spPr>
          <a:xfrm>
            <a:off x="2592925" y="1779563"/>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dirty="0"/>
              <a:t>Consider sustainability and what next steps are required (if any)</a:t>
            </a:r>
          </a:p>
          <a:p>
            <a:r>
              <a:rPr lang="en-GB" dirty="0"/>
              <a:t>Evidence of impact: what do pupils now know and what can they now do? What has changed?</a:t>
            </a:r>
          </a:p>
          <a:p>
            <a:r>
              <a:rPr lang="en-GB" dirty="0"/>
              <a:t>Naturally some things will be harder to demonstrate impact than others.</a:t>
            </a:r>
          </a:p>
          <a:p>
            <a:pPr marL="0" indent="0">
              <a:buFont typeface="Wingdings 3" charset="2"/>
              <a:buNone/>
            </a:pPr>
            <a:endParaRPr lang="en-GB" dirty="0"/>
          </a:p>
          <a:p>
            <a:endParaRPr lang="en-GB" dirty="0"/>
          </a:p>
        </p:txBody>
      </p:sp>
      <p:pic>
        <p:nvPicPr>
          <p:cNvPr id="6" name="Picture 5">
            <a:hlinkClick r:id="rId3" action="ppaction://hlinkfile"/>
            <a:extLst>
              <a:ext uri="{FF2B5EF4-FFF2-40B4-BE49-F238E27FC236}">
                <a16:creationId xmlns:a16="http://schemas.microsoft.com/office/drawing/2014/main" id="{397A408F-4D43-4F0C-A6B2-FBDDA2F7D081}"/>
              </a:ext>
            </a:extLst>
          </p:cNvPr>
          <p:cNvPicPr>
            <a:picLocks noChangeAspect="1"/>
          </p:cNvPicPr>
          <p:nvPr/>
        </p:nvPicPr>
        <p:blipFill>
          <a:blip r:embed="rId4"/>
          <a:stretch>
            <a:fillRect/>
          </a:stretch>
        </p:blipFill>
        <p:spPr>
          <a:xfrm>
            <a:off x="3324665" y="3270555"/>
            <a:ext cx="5542670" cy="3442083"/>
          </a:xfrm>
          <a:prstGeom prst="rect">
            <a:avLst/>
          </a:prstGeom>
        </p:spPr>
      </p:pic>
    </p:spTree>
    <p:extLst>
      <p:ext uri="{BB962C8B-B14F-4D97-AF65-F5344CB8AC3E}">
        <p14:creationId xmlns:p14="http://schemas.microsoft.com/office/powerpoint/2010/main" val="299456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Case Studies and Good Practice </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p:txBody>
          <a:bodyPr/>
          <a:lstStyle/>
          <a:p>
            <a:r>
              <a:rPr lang="en-GB" dirty="0">
                <a:hlinkClick r:id="rId2"/>
              </a:rPr>
              <a:t>Top Tips: https://www.afpe.org.uk/physical-education/top-tips-for-spending-the-primary-pe-and-sport-premium/</a:t>
            </a:r>
            <a:endParaRPr lang="en-GB" dirty="0"/>
          </a:p>
          <a:p>
            <a:r>
              <a:rPr lang="en-GB" dirty="0">
                <a:hlinkClick r:id="rId3"/>
              </a:rPr>
              <a:t>https://www.youthsporttrust.org/case-studies</a:t>
            </a:r>
            <a:endParaRPr lang="en-GB" dirty="0"/>
          </a:p>
          <a:p>
            <a:r>
              <a:rPr lang="en-GB" dirty="0">
                <a:hlinkClick r:id="rId4"/>
              </a:rPr>
              <a:t>https://yorkshirepeawards.co.uk/last-year</a:t>
            </a:r>
            <a:endParaRPr lang="en-GB" dirty="0"/>
          </a:p>
          <a:p>
            <a:r>
              <a:rPr lang="en-GB" dirty="0">
                <a:hlinkClick r:id="rId5"/>
              </a:rPr>
              <a:t>https://documents.hants.gov.uk/ccbs/Sport/SHIOWPrimaryPremiumfundingcasestudyNorwoodPrimarySchool.pdf</a:t>
            </a:r>
            <a:endParaRPr lang="en-GB" dirty="0"/>
          </a:p>
          <a:p>
            <a:r>
              <a:rPr lang="en-GB" dirty="0">
                <a:hlinkClick r:id="rId6"/>
              </a:rPr>
              <a:t>https://www.teesvalleysport.co.uk/young-people/active-schools/best-practice-case-studies-in-primary-pe/</a:t>
            </a:r>
            <a:endParaRPr lang="en-GB" dirty="0"/>
          </a:p>
          <a:p>
            <a:r>
              <a:rPr lang="en-GB" dirty="0">
                <a:hlinkClick r:id="rId7"/>
              </a:rPr>
              <a:t>https://www.lrsport.org/primarysportpremiumcasestudies</a:t>
            </a:r>
            <a:endParaRPr lang="en-GB" dirty="0"/>
          </a:p>
          <a:p>
            <a:r>
              <a:rPr lang="en-GB" dirty="0">
                <a:hlinkClick r:id="rId8"/>
              </a:rPr>
              <a:t>https://www.teambedsandluton.co.uk/pe-case-studies</a:t>
            </a:r>
            <a:endParaRPr lang="en-GB" dirty="0"/>
          </a:p>
          <a:p>
            <a:endParaRPr lang="en-GB" dirty="0"/>
          </a:p>
        </p:txBody>
      </p:sp>
    </p:spTree>
    <p:extLst>
      <p:ext uri="{BB962C8B-B14F-4D97-AF65-F5344CB8AC3E}">
        <p14:creationId xmlns:p14="http://schemas.microsoft.com/office/powerpoint/2010/main" val="239349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Contact Details</a:t>
            </a:r>
          </a:p>
        </p:txBody>
      </p:sp>
      <p:sp>
        <p:nvSpPr>
          <p:cNvPr id="7" name="Content Placeholder 2">
            <a:extLst>
              <a:ext uri="{FF2B5EF4-FFF2-40B4-BE49-F238E27FC236}">
                <a16:creationId xmlns:a16="http://schemas.microsoft.com/office/drawing/2014/main" id="{7430DA06-4979-4F10-9209-50694AEF35A6}"/>
              </a:ext>
            </a:extLst>
          </p:cNvPr>
          <p:cNvSpPr>
            <a:spLocks noGrp="1"/>
          </p:cNvSpPr>
          <p:nvPr>
            <p:ph idx="1"/>
          </p:nvPr>
        </p:nvSpPr>
        <p:spPr>
          <a:xfrm>
            <a:off x="2589212" y="1992920"/>
            <a:ext cx="8915400" cy="4724401"/>
          </a:xfrm>
        </p:spPr>
        <p:txBody>
          <a:bodyPr>
            <a:normAutofit/>
          </a:bodyPr>
          <a:lstStyle/>
          <a:p>
            <a:pPr marL="0" indent="0">
              <a:buNone/>
            </a:pPr>
            <a:r>
              <a:rPr lang="en-GB" sz="3200" dirty="0"/>
              <a:t>Nathan Barthrop</a:t>
            </a:r>
          </a:p>
          <a:p>
            <a:pPr marL="0" indent="0">
              <a:buNone/>
            </a:pPr>
            <a:r>
              <a:rPr lang="en-GB" sz="3200" dirty="0">
                <a:hlinkClick r:id="rId2"/>
              </a:rPr>
              <a:t>forgesdo@hotmail.com</a:t>
            </a:r>
            <a:endParaRPr lang="en-GB" sz="3200" dirty="0"/>
          </a:p>
          <a:p>
            <a:pPr marL="0" indent="0">
              <a:buNone/>
            </a:pPr>
            <a:r>
              <a:rPr lang="en-GB" sz="3200"/>
              <a:t>07983430970</a:t>
            </a:r>
            <a:endParaRPr lang="en-GB" sz="3200" dirty="0"/>
          </a:p>
          <a:p>
            <a:endParaRPr lang="en-GB" dirty="0"/>
          </a:p>
        </p:txBody>
      </p:sp>
    </p:spTree>
    <p:extLst>
      <p:ext uri="{BB962C8B-B14F-4D97-AF65-F5344CB8AC3E}">
        <p14:creationId xmlns:p14="http://schemas.microsoft.com/office/powerpoint/2010/main" val="257051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F3A9-C0B6-4ED3-BD6B-4B57D7A63828}"/>
              </a:ext>
            </a:extLst>
          </p:cNvPr>
          <p:cNvSpPr>
            <a:spLocks noGrp="1"/>
          </p:cNvSpPr>
          <p:nvPr>
            <p:ph type="title"/>
          </p:nvPr>
        </p:nvSpPr>
        <p:spPr/>
        <p:txBody>
          <a:bodyPr/>
          <a:lstStyle/>
          <a:p>
            <a:r>
              <a:rPr lang="en-GB" b="1" dirty="0"/>
              <a:t>Planning Your PESSPA Offer</a:t>
            </a:r>
          </a:p>
        </p:txBody>
      </p:sp>
      <p:sp>
        <p:nvSpPr>
          <p:cNvPr id="3" name="Content Placeholder 2">
            <a:extLst>
              <a:ext uri="{FF2B5EF4-FFF2-40B4-BE49-F238E27FC236}">
                <a16:creationId xmlns:a16="http://schemas.microsoft.com/office/drawing/2014/main" id="{67CFC4BD-A7C6-4CDB-A8C1-4B84351C0C88}"/>
              </a:ext>
            </a:extLst>
          </p:cNvPr>
          <p:cNvSpPr>
            <a:spLocks noGrp="1"/>
          </p:cNvSpPr>
          <p:nvPr>
            <p:ph idx="1"/>
          </p:nvPr>
        </p:nvSpPr>
        <p:spPr/>
        <p:txBody>
          <a:bodyPr>
            <a:normAutofit fontScale="92500"/>
          </a:bodyPr>
          <a:lstStyle/>
          <a:p>
            <a:pPr marL="0" indent="0">
              <a:buNone/>
            </a:pPr>
            <a:r>
              <a:rPr lang="en-GB" b="1" dirty="0"/>
              <a:t>PE and School Sport Premium KPI’s</a:t>
            </a:r>
          </a:p>
          <a:p>
            <a:endParaRPr lang="en-GB" dirty="0"/>
          </a:p>
          <a:p>
            <a:r>
              <a:rPr lang="en-GB" dirty="0"/>
              <a:t>Engagement of all pupils in regular physical activity – the Chief Medical Officer guidelines recommend that all children and young people aged five to 18 engage in at least 60 minutes of physical activity a day, of which 30 minutes should be in school</a:t>
            </a:r>
          </a:p>
          <a:p>
            <a:r>
              <a:rPr lang="en-GB" dirty="0"/>
              <a:t>Profile of PE and sport is raised across the school as a tool for whole-school improvement</a:t>
            </a:r>
          </a:p>
          <a:p>
            <a:r>
              <a:rPr lang="en-GB" dirty="0"/>
              <a:t>Increased confidence, knowledge and skills of all staff in teaching PE and sport</a:t>
            </a:r>
          </a:p>
          <a:p>
            <a:r>
              <a:rPr lang="en-GB" dirty="0"/>
              <a:t>Broader experience of a range of sports and activities offered to all pupils</a:t>
            </a:r>
          </a:p>
          <a:p>
            <a:r>
              <a:rPr lang="en-GB" dirty="0"/>
              <a:t>Increased participation in competitive sport</a:t>
            </a:r>
          </a:p>
          <a:p>
            <a:endParaRPr lang="en-GB" dirty="0"/>
          </a:p>
        </p:txBody>
      </p:sp>
    </p:spTree>
    <p:extLst>
      <p:ext uri="{BB962C8B-B14F-4D97-AF65-F5344CB8AC3E}">
        <p14:creationId xmlns:p14="http://schemas.microsoft.com/office/powerpoint/2010/main" val="120850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886F-7688-4FCC-B804-355CD7D40AB0}"/>
              </a:ext>
            </a:extLst>
          </p:cNvPr>
          <p:cNvSpPr>
            <a:spLocks noGrp="1"/>
          </p:cNvSpPr>
          <p:nvPr>
            <p:ph type="title"/>
          </p:nvPr>
        </p:nvSpPr>
        <p:spPr/>
        <p:txBody>
          <a:bodyPr/>
          <a:lstStyle/>
          <a:p>
            <a:r>
              <a:rPr lang="en-GB" b="1" dirty="0" err="1"/>
              <a:t>AfPE</a:t>
            </a:r>
            <a:r>
              <a:rPr lang="en-GB" b="1" dirty="0"/>
              <a:t>/YST Recording Template</a:t>
            </a:r>
          </a:p>
        </p:txBody>
      </p:sp>
      <p:pic>
        <p:nvPicPr>
          <p:cNvPr id="6" name="Picture 5">
            <a:extLst>
              <a:ext uri="{FF2B5EF4-FFF2-40B4-BE49-F238E27FC236}">
                <a16:creationId xmlns:a16="http://schemas.microsoft.com/office/drawing/2014/main" id="{AE9B992F-1F3E-464E-82F0-A67F5810BE8B}"/>
              </a:ext>
            </a:extLst>
          </p:cNvPr>
          <p:cNvPicPr>
            <a:picLocks noChangeAspect="1"/>
          </p:cNvPicPr>
          <p:nvPr/>
        </p:nvPicPr>
        <p:blipFill>
          <a:blip r:embed="rId3"/>
          <a:stretch>
            <a:fillRect/>
          </a:stretch>
        </p:blipFill>
        <p:spPr>
          <a:xfrm>
            <a:off x="2123891" y="1278624"/>
            <a:ext cx="7944217" cy="5510853"/>
          </a:xfrm>
          <a:prstGeom prst="rect">
            <a:avLst/>
          </a:prstGeom>
        </p:spPr>
      </p:pic>
    </p:spTree>
    <p:extLst>
      <p:ext uri="{BB962C8B-B14F-4D97-AF65-F5344CB8AC3E}">
        <p14:creationId xmlns:p14="http://schemas.microsoft.com/office/powerpoint/2010/main" val="24356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 </a:t>
            </a:r>
          </a:p>
        </p:txBody>
      </p:sp>
      <p:sp>
        <p:nvSpPr>
          <p:cNvPr id="3" name="Content Placeholder 2">
            <a:extLst>
              <a:ext uri="{FF2B5EF4-FFF2-40B4-BE49-F238E27FC236}">
                <a16:creationId xmlns:a16="http://schemas.microsoft.com/office/drawing/2014/main" id="{9B43425C-FF78-415A-A3CE-A3D80692DDF0}"/>
              </a:ext>
            </a:extLst>
          </p:cNvPr>
          <p:cNvSpPr>
            <a:spLocks noGrp="1"/>
          </p:cNvSpPr>
          <p:nvPr>
            <p:ph idx="1"/>
          </p:nvPr>
        </p:nvSpPr>
        <p:spPr/>
        <p:txBody>
          <a:bodyPr/>
          <a:lstStyle/>
          <a:p>
            <a:r>
              <a:rPr lang="en-GB" dirty="0"/>
              <a:t>Your school focus should be clear about what you want the pupils to know and be able to do, and about what they need to learn and to consolidate through practice</a:t>
            </a:r>
          </a:p>
          <a:p>
            <a:r>
              <a:rPr lang="en-GB" dirty="0"/>
              <a:t>When deciding </a:t>
            </a:r>
            <a:r>
              <a:rPr lang="en-GB" b="1" dirty="0"/>
              <a:t>WHAT</a:t>
            </a:r>
            <a:r>
              <a:rPr lang="en-GB" dirty="0"/>
              <a:t> you want to include in your offer, it is important that you can demonstrate </a:t>
            </a:r>
            <a:r>
              <a:rPr lang="en-GB" b="1" dirty="0"/>
              <a:t>WHY</a:t>
            </a:r>
            <a:r>
              <a:rPr lang="en-GB" dirty="0"/>
              <a:t> you are including it in your offer</a:t>
            </a:r>
          </a:p>
          <a:p>
            <a:r>
              <a:rPr lang="en-GB" dirty="0"/>
              <a:t>Identify baseline data as a starting point and to measure progress</a:t>
            </a:r>
          </a:p>
          <a:p>
            <a:r>
              <a:rPr lang="en-GB" dirty="0"/>
              <a:t>Use a wide range of tools to help you decide and prioritise actions</a:t>
            </a:r>
          </a:p>
          <a:p>
            <a:pPr marL="0" indent="0">
              <a:buNone/>
            </a:pPr>
            <a:endParaRPr lang="en-GB" dirty="0"/>
          </a:p>
          <a:p>
            <a:endParaRPr lang="en-GB" dirty="0"/>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&amp; Why?</a:t>
            </a:r>
          </a:p>
        </p:txBody>
      </p:sp>
      <p:sp>
        <p:nvSpPr>
          <p:cNvPr id="5" name="TextBox 4">
            <a:extLst>
              <a:ext uri="{FF2B5EF4-FFF2-40B4-BE49-F238E27FC236}">
                <a16:creationId xmlns:a16="http://schemas.microsoft.com/office/drawing/2014/main" id="{1E82EB84-8F7E-4AE7-9CEC-F18D74B4FEBA}"/>
              </a:ext>
            </a:extLst>
          </p:cNvPr>
          <p:cNvSpPr txBox="1"/>
          <p:nvPr/>
        </p:nvSpPr>
        <p:spPr>
          <a:xfrm rot="537710">
            <a:off x="1761664" y="4869073"/>
            <a:ext cx="1386918" cy="307777"/>
          </a:xfrm>
          <a:prstGeom prst="rect">
            <a:avLst/>
          </a:prstGeom>
          <a:noFill/>
        </p:spPr>
        <p:txBody>
          <a:bodyPr wrap="none" rtlCol="0">
            <a:spAutoFit/>
          </a:bodyPr>
          <a:lstStyle/>
          <a:p>
            <a:r>
              <a:rPr lang="en-GB" sz="1400" dirty="0"/>
              <a:t>PESSPA Toolkit</a:t>
            </a:r>
          </a:p>
        </p:txBody>
      </p:sp>
      <p:sp>
        <p:nvSpPr>
          <p:cNvPr id="6" name="TextBox 5">
            <a:extLst>
              <a:ext uri="{FF2B5EF4-FFF2-40B4-BE49-F238E27FC236}">
                <a16:creationId xmlns:a16="http://schemas.microsoft.com/office/drawing/2014/main" id="{1C8505B5-DA0D-444D-BF6A-FEC053CBCDAE}"/>
              </a:ext>
            </a:extLst>
          </p:cNvPr>
          <p:cNvSpPr txBox="1"/>
          <p:nvPr/>
        </p:nvSpPr>
        <p:spPr>
          <a:xfrm rot="21114360">
            <a:off x="4161913" y="4865238"/>
            <a:ext cx="2993127" cy="307777"/>
          </a:xfrm>
          <a:prstGeom prst="rect">
            <a:avLst/>
          </a:prstGeom>
          <a:noFill/>
        </p:spPr>
        <p:txBody>
          <a:bodyPr wrap="none" rtlCol="0">
            <a:spAutoFit/>
          </a:bodyPr>
          <a:lstStyle/>
          <a:p>
            <a:r>
              <a:rPr lang="en-GB" sz="1400" dirty="0"/>
              <a:t>School Games Mark Application</a:t>
            </a:r>
          </a:p>
        </p:txBody>
      </p:sp>
      <p:sp>
        <p:nvSpPr>
          <p:cNvPr id="7" name="TextBox 6">
            <a:extLst>
              <a:ext uri="{FF2B5EF4-FFF2-40B4-BE49-F238E27FC236}">
                <a16:creationId xmlns:a16="http://schemas.microsoft.com/office/drawing/2014/main" id="{50FCCCF1-C2C7-42C9-9DAC-DDF643605AF7}"/>
              </a:ext>
            </a:extLst>
          </p:cNvPr>
          <p:cNvSpPr txBox="1"/>
          <p:nvPr/>
        </p:nvSpPr>
        <p:spPr>
          <a:xfrm rot="478505">
            <a:off x="8492743" y="4989959"/>
            <a:ext cx="3477234" cy="307777"/>
          </a:xfrm>
          <a:prstGeom prst="rect">
            <a:avLst/>
          </a:prstGeom>
          <a:noFill/>
        </p:spPr>
        <p:txBody>
          <a:bodyPr wrap="none" rtlCol="0">
            <a:spAutoFit/>
          </a:bodyPr>
          <a:lstStyle/>
          <a:p>
            <a:r>
              <a:rPr lang="en-GB" sz="1400" dirty="0"/>
              <a:t>School Games Inclusive Health Check</a:t>
            </a:r>
          </a:p>
        </p:txBody>
      </p:sp>
      <p:sp>
        <p:nvSpPr>
          <p:cNvPr id="8" name="TextBox 7">
            <a:extLst>
              <a:ext uri="{FF2B5EF4-FFF2-40B4-BE49-F238E27FC236}">
                <a16:creationId xmlns:a16="http://schemas.microsoft.com/office/drawing/2014/main" id="{1B17895A-5769-4E9C-99B4-5F89FFBA83BC}"/>
              </a:ext>
            </a:extLst>
          </p:cNvPr>
          <p:cNvSpPr txBox="1"/>
          <p:nvPr/>
        </p:nvSpPr>
        <p:spPr>
          <a:xfrm rot="21164098">
            <a:off x="1513436" y="5621659"/>
            <a:ext cx="2151551" cy="307777"/>
          </a:xfrm>
          <a:prstGeom prst="rect">
            <a:avLst/>
          </a:prstGeom>
          <a:noFill/>
        </p:spPr>
        <p:txBody>
          <a:bodyPr wrap="none" rtlCol="0">
            <a:spAutoFit/>
          </a:bodyPr>
          <a:lstStyle/>
          <a:p>
            <a:r>
              <a:rPr lang="en-GB" sz="1400" dirty="0"/>
              <a:t>Active Schools Planner</a:t>
            </a:r>
          </a:p>
        </p:txBody>
      </p:sp>
      <p:sp>
        <p:nvSpPr>
          <p:cNvPr id="9" name="TextBox 8">
            <a:extLst>
              <a:ext uri="{FF2B5EF4-FFF2-40B4-BE49-F238E27FC236}">
                <a16:creationId xmlns:a16="http://schemas.microsoft.com/office/drawing/2014/main" id="{81AAD096-541E-4593-9BC0-8AC432034480}"/>
              </a:ext>
            </a:extLst>
          </p:cNvPr>
          <p:cNvSpPr txBox="1"/>
          <p:nvPr/>
        </p:nvSpPr>
        <p:spPr>
          <a:xfrm rot="451924">
            <a:off x="2826735" y="6132853"/>
            <a:ext cx="1930337" cy="307777"/>
          </a:xfrm>
          <a:prstGeom prst="rect">
            <a:avLst/>
          </a:prstGeom>
          <a:noFill/>
        </p:spPr>
        <p:txBody>
          <a:bodyPr wrap="none" rtlCol="0">
            <a:spAutoFit/>
          </a:bodyPr>
          <a:lstStyle/>
          <a:p>
            <a:r>
              <a:rPr lang="en-GB" sz="1400" dirty="0"/>
              <a:t>Lesson Observations</a:t>
            </a:r>
          </a:p>
        </p:txBody>
      </p:sp>
      <p:sp>
        <p:nvSpPr>
          <p:cNvPr id="10" name="TextBox 9">
            <a:extLst>
              <a:ext uri="{FF2B5EF4-FFF2-40B4-BE49-F238E27FC236}">
                <a16:creationId xmlns:a16="http://schemas.microsoft.com/office/drawing/2014/main" id="{4E06A49D-459E-4B2F-B8FD-E4381E98B5FC}"/>
              </a:ext>
            </a:extLst>
          </p:cNvPr>
          <p:cNvSpPr txBox="1"/>
          <p:nvPr/>
        </p:nvSpPr>
        <p:spPr>
          <a:xfrm>
            <a:off x="7109242" y="5276540"/>
            <a:ext cx="1082348" cy="307777"/>
          </a:xfrm>
          <a:prstGeom prst="rect">
            <a:avLst/>
          </a:prstGeom>
          <a:noFill/>
        </p:spPr>
        <p:txBody>
          <a:bodyPr wrap="none" rtlCol="0">
            <a:spAutoFit/>
          </a:bodyPr>
          <a:lstStyle/>
          <a:p>
            <a:r>
              <a:rPr lang="en-GB" sz="1400" dirty="0"/>
              <a:t>Staff Audit</a:t>
            </a:r>
          </a:p>
        </p:txBody>
      </p:sp>
      <p:sp>
        <p:nvSpPr>
          <p:cNvPr id="12" name="TextBox 11">
            <a:extLst>
              <a:ext uri="{FF2B5EF4-FFF2-40B4-BE49-F238E27FC236}">
                <a16:creationId xmlns:a16="http://schemas.microsoft.com/office/drawing/2014/main" id="{5E1FA743-1FA4-4CBE-9C53-CFAFF6FD5FE4}"/>
              </a:ext>
            </a:extLst>
          </p:cNvPr>
          <p:cNvSpPr txBox="1"/>
          <p:nvPr/>
        </p:nvSpPr>
        <p:spPr>
          <a:xfrm rot="454048">
            <a:off x="9052025" y="5734425"/>
            <a:ext cx="2678938" cy="307777"/>
          </a:xfrm>
          <a:prstGeom prst="rect">
            <a:avLst/>
          </a:prstGeom>
          <a:noFill/>
        </p:spPr>
        <p:txBody>
          <a:bodyPr wrap="none" rtlCol="0">
            <a:spAutoFit/>
          </a:bodyPr>
          <a:lstStyle/>
          <a:p>
            <a:r>
              <a:rPr lang="en-GB" sz="1400" dirty="0"/>
              <a:t>Equipment &amp; Resource Audit</a:t>
            </a:r>
          </a:p>
        </p:txBody>
      </p:sp>
      <p:sp>
        <p:nvSpPr>
          <p:cNvPr id="13" name="TextBox 12">
            <a:extLst>
              <a:ext uri="{FF2B5EF4-FFF2-40B4-BE49-F238E27FC236}">
                <a16:creationId xmlns:a16="http://schemas.microsoft.com/office/drawing/2014/main" id="{6F2EB4AF-7F24-44F0-BAF2-86280E3EA142}"/>
              </a:ext>
            </a:extLst>
          </p:cNvPr>
          <p:cNvSpPr txBox="1"/>
          <p:nvPr/>
        </p:nvSpPr>
        <p:spPr>
          <a:xfrm rot="301329">
            <a:off x="7021614" y="6177164"/>
            <a:ext cx="2730235" cy="307777"/>
          </a:xfrm>
          <a:prstGeom prst="rect">
            <a:avLst/>
          </a:prstGeom>
          <a:noFill/>
        </p:spPr>
        <p:txBody>
          <a:bodyPr wrap="none" rtlCol="0">
            <a:spAutoFit/>
          </a:bodyPr>
          <a:lstStyle/>
          <a:p>
            <a:r>
              <a:rPr lang="en-GB" sz="1400" dirty="0"/>
              <a:t>Pupil &amp; Parent Questionnaires</a:t>
            </a:r>
          </a:p>
        </p:txBody>
      </p:sp>
      <p:sp>
        <p:nvSpPr>
          <p:cNvPr id="14" name="TextBox 13">
            <a:extLst>
              <a:ext uri="{FF2B5EF4-FFF2-40B4-BE49-F238E27FC236}">
                <a16:creationId xmlns:a16="http://schemas.microsoft.com/office/drawing/2014/main" id="{18F5D224-6268-44A4-A455-E55A673AB49F}"/>
              </a:ext>
            </a:extLst>
          </p:cNvPr>
          <p:cNvSpPr txBox="1"/>
          <p:nvPr/>
        </p:nvSpPr>
        <p:spPr>
          <a:xfrm rot="21340001">
            <a:off x="4620371" y="5682692"/>
            <a:ext cx="2076209" cy="307777"/>
          </a:xfrm>
          <a:prstGeom prst="rect">
            <a:avLst/>
          </a:prstGeom>
          <a:noFill/>
        </p:spPr>
        <p:txBody>
          <a:bodyPr wrap="none" rtlCol="0">
            <a:spAutoFit/>
          </a:bodyPr>
          <a:lstStyle/>
          <a:p>
            <a:r>
              <a:rPr lang="en-GB" sz="1400" dirty="0" err="1"/>
              <a:t>AfPE</a:t>
            </a:r>
            <a:r>
              <a:rPr lang="en-GB" sz="1400" dirty="0"/>
              <a:t>/YST Quality Mark</a:t>
            </a:r>
          </a:p>
        </p:txBody>
      </p:sp>
      <p:sp>
        <p:nvSpPr>
          <p:cNvPr id="15" name="TextBox 14">
            <a:extLst>
              <a:ext uri="{FF2B5EF4-FFF2-40B4-BE49-F238E27FC236}">
                <a16:creationId xmlns:a16="http://schemas.microsoft.com/office/drawing/2014/main" id="{40FD2A88-D5A1-4DDC-8C1A-AE93776F18EA}"/>
              </a:ext>
            </a:extLst>
          </p:cNvPr>
          <p:cNvSpPr txBox="1"/>
          <p:nvPr/>
        </p:nvSpPr>
        <p:spPr>
          <a:xfrm rot="537710">
            <a:off x="5387907" y="6314687"/>
            <a:ext cx="1611339" cy="307777"/>
          </a:xfrm>
          <a:prstGeom prst="rect">
            <a:avLst/>
          </a:prstGeom>
          <a:noFill/>
        </p:spPr>
        <p:txBody>
          <a:bodyPr wrap="none" rtlCol="0">
            <a:spAutoFit/>
          </a:bodyPr>
          <a:lstStyle/>
          <a:p>
            <a:r>
              <a:rPr lang="en-GB" sz="1400" dirty="0"/>
              <a:t>Assessment in PE</a:t>
            </a:r>
          </a:p>
        </p:txBody>
      </p:sp>
    </p:spTree>
    <p:extLst>
      <p:ext uri="{BB962C8B-B14F-4D97-AF65-F5344CB8AC3E}">
        <p14:creationId xmlns:p14="http://schemas.microsoft.com/office/powerpoint/2010/main" val="178419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 </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Why?</a:t>
            </a:r>
          </a:p>
        </p:txBody>
      </p:sp>
      <p:sp>
        <p:nvSpPr>
          <p:cNvPr id="8" name="TextBox 7">
            <a:extLst>
              <a:ext uri="{FF2B5EF4-FFF2-40B4-BE49-F238E27FC236}">
                <a16:creationId xmlns:a16="http://schemas.microsoft.com/office/drawing/2014/main" id="{1B17895A-5769-4E9C-99B4-5F89FFBA83BC}"/>
              </a:ext>
            </a:extLst>
          </p:cNvPr>
          <p:cNvSpPr txBox="1"/>
          <p:nvPr/>
        </p:nvSpPr>
        <p:spPr>
          <a:xfrm>
            <a:off x="468304" y="2597283"/>
            <a:ext cx="5529875" cy="1384995"/>
          </a:xfrm>
          <a:prstGeom prst="rect">
            <a:avLst/>
          </a:prstGeom>
          <a:noFill/>
        </p:spPr>
        <p:txBody>
          <a:bodyPr wrap="square" rtlCol="0">
            <a:spAutoFit/>
          </a:bodyPr>
          <a:lstStyle/>
          <a:p>
            <a:r>
              <a:rPr lang="en-GB" sz="1200" b="1" dirty="0"/>
              <a:t>PESSPA Toolkit</a:t>
            </a:r>
          </a:p>
          <a:p>
            <a:r>
              <a:rPr lang="en-GB" sz="1200" dirty="0">
                <a:hlinkClick r:id="rId2"/>
              </a:rPr>
              <a:t>https://www.learnsheffield.co.uk/Downloads/Partnerships/PESSPA/PESSPA%20Toolkit.pdf</a:t>
            </a:r>
            <a:endParaRPr lang="en-GB" sz="1200" dirty="0"/>
          </a:p>
          <a:p>
            <a:r>
              <a:rPr lang="en-GB" sz="1200" dirty="0"/>
              <a:t>Audit for schools to use in order to evaluate their provision and plan strategically for improvement. The toolkit also provides guidance on each aspect so that our collective understanding of the evidence base for best practice is enhanced.</a:t>
            </a:r>
          </a:p>
        </p:txBody>
      </p:sp>
      <p:pic>
        <p:nvPicPr>
          <p:cNvPr id="18" name="Picture 17">
            <a:extLst>
              <a:ext uri="{FF2B5EF4-FFF2-40B4-BE49-F238E27FC236}">
                <a16:creationId xmlns:a16="http://schemas.microsoft.com/office/drawing/2014/main" id="{62358A34-7BF6-45A4-B26E-B3E1BB35563A}"/>
              </a:ext>
            </a:extLst>
          </p:cNvPr>
          <p:cNvPicPr>
            <a:picLocks noChangeAspect="1"/>
          </p:cNvPicPr>
          <p:nvPr/>
        </p:nvPicPr>
        <p:blipFill>
          <a:blip r:embed="rId3"/>
          <a:stretch>
            <a:fillRect/>
          </a:stretch>
        </p:blipFill>
        <p:spPr>
          <a:xfrm>
            <a:off x="1032364" y="4001520"/>
            <a:ext cx="3820989" cy="2709678"/>
          </a:xfrm>
          <a:prstGeom prst="rect">
            <a:avLst/>
          </a:prstGeom>
        </p:spPr>
      </p:pic>
      <p:sp>
        <p:nvSpPr>
          <p:cNvPr id="19" name="TextBox 18">
            <a:extLst>
              <a:ext uri="{FF2B5EF4-FFF2-40B4-BE49-F238E27FC236}">
                <a16:creationId xmlns:a16="http://schemas.microsoft.com/office/drawing/2014/main" id="{08309A8D-168D-469A-B997-D7ADF50CA0C9}"/>
              </a:ext>
            </a:extLst>
          </p:cNvPr>
          <p:cNvSpPr txBox="1"/>
          <p:nvPr/>
        </p:nvSpPr>
        <p:spPr>
          <a:xfrm>
            <a:off x="6096000" y="300944"/>
            <a:ext cx="5829523" cy="2077492"/>
          </a:xfrm>
          <a:prstGeom prst="rect">
            <a:avLst/>
          </a:prstGeom>
          <a:noFill/>
        </p:spPr>
        <p:txBody>
          <a:bodyPr wrap="square" rtlCol="0">
            <a:spAutoFit/>
          </a:bodyPr>
          <a:lstStyle/>
          <a:p>
            <a:r>
              <a:rPr lang="en-GB" sz="1200" b="1" dirty="0"/>
              <a:t>Active Schools Planner</a:t>
            </a:r>
          </a:p>
          <a:p>
            <a:r>
              <a:rPr lang="en-GB" sz="1200" dirty="0">
                <a:hlinkClick r:id="rId4"/>
              </a:rPr>
              <a:t>https://www.activeschoolplanner.org/</a:t>
            </a:r>
            <a:endParaRPr lang="en-GB" sz="1200" dirty="0"/>
          </a:p>
          <a:p>
            <a:r>
              <a:rPr lang="en-GB" sz="1200" b="1" dirty="0"/>
              <a:t>a tool for primary schools to track and improve physical activity levels in their pupils.</a:t>
            </a:r>
          </a:p>
          <a:p>
            <a:r>
              <a:rPr lang="en-GB" sz="1200" dirty="0"/>
              <a:t>This easy to use tool will enable you to:</a:t>
            </a:r>
          </a:p>
          <a:p>
            <a:r>
              <a:rPr lang="en-GB" sz="1200" dirty="0"/>
              <a:t>Look at where and how the school is increasing physical activity and reducing sedentary behaviour in pupils</a:t>
            </a:r>
          </a:p>
          <a:p>
            <a:r>
              <a:rPr lang="en-GB" sz="1200" dirty="0"/>
              <a:t>Find guidance and best practice to continue to make improvements</a:t>
            </a:r>
          </a:p>
          <a:p>
            <a:r>
              <a:rPr lang="en-GB" sz="1200" dirty="0"/>
              <a:t>Provide reports as evidence to show how you are using Primary Sport Premium Funding to improve health outcomes for pupils</a:t>
            </a:r>
          </a:p>
          <a:p>
            <a:endParaRPr lang="en-GB" sz="900" dirty="0"/>
          </a:p>
        </p:txBody>
      </p:sp>
      <p:pic>
        <p:nvPicPr>
          <p:cNvPr id="21" name="Picture 20">
            <a:extLst>
              <a:ext uri="{FF2B5EF4-FFF2-40B4-BE49-F238E27FC236}">
                <a16:creationId xmlns:a16="http://schemas.microsoft.com/office/drawing/2014/main" id="{24D1CB44-55DA-41EA-AC58-53A33A6EBBA8}"/>
              </a:ext>
            </a:extLst>
          </p:cNvPr>
          <p:cNvPicPr>
            <a:picLocks noChangeAspect="1"/>
          </p:cNvPicPr>
          <p:nvPr/>
        </p:nvPicPr>
        <p:blipFill>
          <a:blip r:embed="rId5"/>
          <a:stretch>
            <a:fillRect/>
          </a:stretch>
        </p:blipFill>
        <p:spPr>
          <a:xfrm>
            <a:off x="6193822" y="2274494"/>
            <a:ext cx="5633877" cy="2713854"/>
          </a:xfrm>
          <a:prstGeom prst="rect">
            <a:avLst/>
          </a:prstGeom>
        </p:spPr>
      </p:pic>
      <p:pic>
        <p:nvPicPr>
          <p:cNvPr id="23" name="Picture 22">
            <a:extLst>
              <a:ext uri="{FF2B5EF4-FFF2-40B4-BE49-F238E27FC236}">
                <a16:creationId xmlns:a16="http://schemas.microsoft.com/office/drawing/2014/main" id="{03170A74-D1FF-4AB5-9DDC-5BECC9679296}"/>
              </a:ext>
            </a:extLst>
          </p:cNvPr>
          <p:cNvPicPr>
            <a:picLocks noChangeAspect="1"/>
          </p:cNvPicPr>
          <p:nvPr/>
        </p:nvPicPr>
        <p:blipFill>
          <a:blip r:embed="rId6"/>
          <a:stretch>
            <a:fillRect/>
          </a:stretch>
        </p:blipFill>
        <p:spPr>
          <a:xfrm>
            <a:off x="5596757" y="4577516"/>
            <a:ext cx="1078002" cy="1200329"/>
          </a:xfrm>
          <a:prstGeom prst="rect">
            <a:avLst/>
          </a:prstGeom>
        </p:spPr>
      </p:pic>
      <p:sp>
        <p:nvSpPr>
          <p:cNvPr id="24" name="TextBox 23">
            <a:extLst>
              <a:ext uri="{FF2B5EF4-FFF2-40B4-BE49-F238E27FC236}">
                <a16:creationId xmlns:a16="http://schemas.microsoft.com/office/drawing/2014/main" id="{CB7100D7-70D2-4759-B5F3-0D89074E6257}"/>
              </a:ext>
            </a:extLst>
          </p:cNvPr>
          <p:cNvSpPr txBox="1"/>
          <p:nvPr/>
        </p:nvSpPr>
        <p:spPr>
          <a:xfrm>
            <a:off x="6674759" y="5050952"/>
            <a:ext cx="5381254" cy="1200329"/>
          </a:xfrm>
          <a:prstGeom prst="rect">
            <a:avLst/>
          </a:prstGeom>
          <a:noFill/>
        </p:spPr>
        <p:txBody>
          <a:bodyPr wrap="square" rtlCol="0">
            <a:spAutoFit/>
          </a:bodyPr>
          <a:lstStyle/>
          <a:p>
            <a:r>
              <a:rPr lang="en-GB" sz="1200" b="1" dirty="0" err="1"/>
              <a:t>AfPE</a:t>
            </a:r>
            <a:r>
              <a:rPr lang="en-GB" sz="1200" b="1" dirty="0"/>
              <a:t> Quality Mark</a:t>
            </a:r>
          </a:p>
          <a:p>
            <a:r>
              <a:rPr lang="en-GB" sz="1200" dirty="0">
                <a:hlinkClick r:id="rId7"/>
              </a:rPr>
              <a:t>https://www.afpe.org.uk/physical-education/afpe-quality-mark-for-pe-a-sport/</a:t>
            </a:r>
            <a:endParaRPr lang="en-GB" sz="1200" dirty="0"/>
          </a:p>
          <a:p>
            <a:r>
              <a:rPr lang="en-GB" sz="1200" dirty="0">
                <a:hlinkClick r:id="rId8"/>
              </a:rPr>
              <a:t>https://www.youthsporttrust.org/membership/quality-mark</a:t>
            </a:r>
            <a:endParaRPr lang="en-GB" sz="1200" dirty="0"/>
          </a:p>
          <a:p>
            <a:r>
              <a:rPr lang="en-GB" sz="1200" dirty="0"/>
              <a:t>The </a:t>
            </a:r>
            <a:r>
              <a:rPr lang="en-GB" sz="1200" dirty="0" err="1"/>
              <a:t>afPE</a:t>
            </a:r>
            <a:r>
              <a:rPr lang="en-GB" sz="1200" dirty="0"/>
              <a:t>  and YST Quality Mark are unique self review and evaluation tools. Both nationally recognised.</a:t>
            </a:r>
          </a:p>
        </p:txBody>
      </p:sp>
      <p:pic>
        <p:nvPicPr>
          <p:cNvPr id="3074" name="Picture 2" descr="Quality Mark FAQs">
            <a:extLst>
              <a:ext uri="{FF2B5EF4-FFF2-40B4-BE49-F238E27FC236}">
                <a16:creationId xmlns:a16="http://schemas.microsoft.com/office/drawing/2014/main" id="{D27AD4F3-A758-450C-A581-D5EE0EF971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849" y="5893069"/>
            <a:ext cx="1218301" cy="81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1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 </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Why?</a:t>
            </a:r>
          </a:p>
        </p:txBody>
      </p:sp>
      <p:sp>
        <p:nvSpPr>
          <p:cNvPr id="8" name="TextBox 7">
            <a:extLst>
              <a:ext uri="{FF2B5EF4-FFF2-40B4-BE49-F238E27FC236}">
                <a16:creationId xmlns:a16="http://schemas.microsoft.com/office/drawing/2014/main" id="{1B17895A-5769-4E9C-99B4-5F89FFBA83BC}"/>
              </a:ext>
            </a:extLst>
          </p:cNvPr>
          <p:cNvSpPr txBox="1"/>
          <p:nvPr/>
        </p:nvSpPr>
        <p:spPr>
          <a:xfrm>
            <a:off x="468304" y="2597283"/>
            <a:ext cx="5529875" cy="2308324"/>
          </a:xfrm>
          <a:prstGeom prst="rect">
            <a:avLst/>
          </a:prstGeom>
          <a:noFill/>
        </p:spPr>
        <p:txBody>
          <a:bodyPr wrap="square" rtlCol="0">
            <a:spAutoFit/>
          </a:bodyPr>
          <a:lstStyle/>
          <a:p>
            <a:r>
              <a:rPr lang="en-GB" sz="1200" b="1" dirty="0"/>
              <a:t>School Games Mark</a:t>
            </a:r>
          </a:p>
          <a:p>
            <a:r>
              <a:rPr lang="en-GB" sz="1200" dirty="0">
                <a:hlinkClick r:id="rId2"/>
              </a:rPr>
              <a:t>https://www.yourschoolgames.com/</a:t>
            </a:r>
            <a:endParaRPr lang="en-GB" sz="1200" dirty="0"/>
          </a:p>
          <a:p>
            <a:r>
              <a:rPr lang="en-GB" sz="1200" dirty="0"/>
              <a:t>The School Games Mark is a government led awards scheme launched in 2012 to reward schools for their commitment to the development of competition across their school and into the community. Participating in this process allows schools to evaluate their PE provision and assists them in developing an action plan for future progress.</a:t>
            </a:r>
          </a:p>
          <a:p>
            <a:r>
              <a:rPr lang="en-GB" sz="1200" dirty="0"/>
              <a:t>For the academic year 2020/21, the School Games Mark Framework will be positioned as a self-review tool to support schools and other educational establishments to reflect on their involvement in the School Games in light of the country’s ongoing plight with COVID-19.</a:t>
            </a:r>
          </a:p>
          <a:p>
            <a:r>
              <a:rPr lang="en-GB" sz="1200" dirty="0"/>
              <a:t>Application provides guidance to reach next level.</a:t>
            </a:r>
          </a:p>
        </p:txBody>
      </p:sp>
      <p:sp>
        <p:nvSpPr>
          <p:cNvPr id="19" name="TextBox 18">
            <a:extLst>
              <a:ext uri="{FF2B5EF4-FFF2-40B4-BE49-F238E27FC236}">
                <a16:creationId xmlns:a16="http://schemas.microsoft.com/office/drawing/2014/main" id="{08309A8D-168D-469A-B997-D7ADF50CA0C9}"/>
              </a:ext>
            </a:extLst>
          </p:cNvPr>
          <p:cNvSpPr txBox="1"/>
          <p:nvPr/>
        </p:nvSpPr>
        <p:spPr>
          <a:xfrm>
            <a:off x="6096000" y="300944"/>
            <a:ext cx="5829523" cy="1384995"/>
          </a:xfrm>
          <a:prstGeom prst="rect">
            <a:avLst/>
          </a:prstGeom>
          <a:noFill/>
        </p:spPr>
        <p:txBody>
          <a:bodyPr wrap="square" rtlCol="0">
            <a:spAutoFit/>
          </a:bodyPr>
          <a:lstStyle/>
          <a:p>
            <a:r>
              <a:rPr lang="en-GB" sz="1200" b="1" dirty="0"/>
              <a:t>School Games Inclusive Health Check</a:t>
            </a:r>
          </a:p>
          <a:p>
            <a:r>
              <a:rPr lang="en-GB" sz="1200" dirty="0">
                <a:hlinkClick r:id="rId2"/>
              </a:rPr>
              <a:t>https://www.yourschoolgames.com/</a:t>
            </a:r>
            <a:endParaRPr lang="en-GB" sz="1200" dirty="0"/>
          </a:p>
          <a:p>
            <a:r>
              <a:rPr lang="en-GB" sz="1200" dirty="0"/>
              <a:t>A useful tool to review SEND provision across your school and enable you to evaluate the effectiveness of your provision for ALL young people.</a:t>
            </a:r>
          </a:p>
          <a:p>
            <a:r>
              <a:rPr lang="en-GB" sz="1200" dirty="0"/>
              <a:t>When considering each of the questions it is essential that you can identify specific current examples to back up your responses. Found on Your School Games Dashboard.</a:t>
            </a:r>
            <a:endParaRPr lang="en-GB" sz="900" dirty="0"/>
          </a:p>
        </p:txBody>
      </p:sp>
      <p:sp>
        <p:nvSpPr>
          <p:cNvPr id="24" name="TextBox 23">
            <a:extLst>
              <a:ext uri="{FF2B5EF4-FFF2-40B4-BE49-F238E27FC236}">
                <a16:creationId xmlns:a16="http://schemas.microsoft.com/office/drawing/2014/main" id="{CB7100D7-70D2-4759-B5F3-0D89074E6257}"/>
              </a:ext>
            </a:extLst>
          </p:cNvPr>
          <p:cNvSpPr txBox="1"/>
          <p:nvPr/>
        </p:nvSpPr>
        <p:spPr>
          <a:xfrm>
            <a:off x="6193823" y="3751445"/>
            <a:ext cx="5381254" cy="646331"/>
          </a:xfrm>
          <a:prstGeom prst="rect">
            <a:avLst/>
          </a:prstGeom>
          <a:noFill/>
        </p:spPr>
        <p:txBody>
          <a:bodyPr wrap="square" rtlCol="0">
            <a:spAutoFit/>
          </a:bodyPr>
          <a:lstStyle/>
          <a:p>
            <a:r>
              <a:rPr lang="en-GB" sz="1200" b="1" dirty="0"/>
              <a:t>Lesson Observations</a:t>
            </a:r>
          </a:p>
          <a:p>
            <a:r>
              <a:rPr lang="en-GB" sz="1200" dirty="0"/>
              <a:t>Useful to identify any support teachers may require and focus on learning of pupils.</a:t>
            </a:r>
          </a:p>
        </p:txBody>
      </p:sp>
      <p:pic>
        <p:nvPicPr>
          <p:cNvPr id="1026" name="Picture 2" descr="School Games Mark Award: 2020 Update">
            <a:extLst>
              <a:ext uri="{FF2B5EF4-FFF2-40B4-BE49-F238E27FC236}">
                <a16:creationId xmlns:a16="http://schemas.microsoft.com/office/drawing/2014/main" id="{6BB1647E-7E72-4027-9D3A-AD591B969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572" y="5115893"/>
            <a:ext cx="2737338" cy="1466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F0E3F5-0064-4A8D-9ABB-B48F770EFB4D}"/>
              </a:ext>
            </a:extLst>
          </p:cNvPr>
          <p:cNvPicPr>
            <a:picLocks noChangeAspect="1"/>
          </p:cNvPicPr>
          <p:nvPr/>
        </p:nvPicPr>
        <p:blipFill>
          <a:blip r:embed="rId4"/>
          <a:stretch>
            <a:fillRect/>
          </a:stretch>
        </p:blipFill>
        <p:spPr>
          <a:xfrm>
            <a:off x="6549017" y="1759849"/>
            <a:ext cx="4670865" cy="1825353"/>
          </a:xfrm>
          <a:prstGeom prst="rect">
            <a:avLst/>
          </a:prstGeom>
        </p:spPr>
      </p:pic>
      <p:pic>
        <p:nvPicPr>
          <p:cNvPr id="1028" name="Picture 4" descr="clipart magnifying glass looking - Clip Art Library">
            <a:extLst>
              <a:ext uri="{FF2B5EF4-FFF2-40B4-BE49-F238E27FC236}">
                <a16:creationId xmlns:a16="http://schemas.microsoft.com/office/drawing/2014/main" id="{A3965A12-67E7-46D9-9EFB-53F69B139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0287" y="4378297"/>
            <a:ext cx="2308324" cy="23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2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 </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Why?</a:t>
            </a:r>
          </a:p>
        </p:txBody>
      </p:sp>
      <p:sp>
        <p:nvSpPr>
          <p:cNvPr id="19" name="TextBox 18">
            <a:extLst>
              <a:ext uri="{FF2B5EF4-FFF2-40B4-BE49-F238E27FC236}">
                <a16:creationId xmlns:a16="http://schemas.microsoft.com/office/drawing/2014/main" id="{08309A8D-168D-469A-B997-D7ADF50CA0C9}"/>
              </a:ext>
            </a:extLst>
          </p:cNvPr>
          <p:cNvSpPr txBox="1"/>
          <p:nvPr/>
        </p:nvSpPr>
        <p:spPr>
          <a:xfrm>
            <a:off x="4455107" y="314189"/>
            <a:ext cx="7910394" cy="969496"/>
          </a:xfrm>
          <a:prstGeom prst="rect">
            <a:avLst/>
          </a:prstGeom>
          <a:noFill/>
        </p:spPr>
        <p:txBody>
          <a:bodyPr wrap="square" rtlCol="0">
            <a:spAutoFit/>
          </a:bodyPr>
          <a:lstStyle/>
          <a:p>
            <a:r>
              <a:rPr lang="en-GB" sz="1200" b="1" dirty="0"/>
              <a:t>Assessment Tools – Attainment in PE</a:t>
            </a:r>
          </a:p>
          <a:p>
            <a:r>
              <a:rPr lang="en-GB" sz="1200" dirty="0"/>
              <a:t>Utilise assessment in PE tools to identify pupils who are most need to support/development.</a:t>
            </a:r>
          </a:p>
          <a:p>
            <a:endParaRPr lang="en-GB" sz="1200" dirty="0"/>
          </a:p>
          <a:p>
            <a:r>
              <a:rPr lang="en-GB" sz="1200" dirty="0"/>
              <a:t>Assessment Quadrant below (Helen Stevens Points LN Assessment Webinar) may prove a useful tool.</a:t>
            </a:r>
            <a:endParaRPr lang="en-GB" sz="900" dirty="0"/>
          </a:p>
          <a:p>
            <a:endParaRPr lang="en-GB" sz="900" dirty="0"/>
          </a:p>
        </p:txBody>
      </p:sp>
      <p:pic>
        <p:nvPicPr>
          <p:cNvPr id="6" name="Picture 5">
            <a:extLst>
              <a:ext uri="{FF2B5EF4-FFF2-40B4-BE49-F238E27FC236}">
                <a16:creationId xmlns:a16="http://schemas.microsoft.com/office/drawing/2014/main" id="{D1A9AEBA-1AE2-45BE-8E95-E50AC7FE8A93}"/>
              </a:ext>
            </a:extLst>
          </p:cNvPr>
          <p:cNvPicPr>
            <a:picLocks noChangeAspect="1"/>
          </p:cNvPicPr>
          <p:nvPr/>
        </p:nvPicPr>
        <p:blipFill>
          <a:blip r:embed="rId2"/>
          <a:stretch>
            <a:fillRect/>
          </a:stretch>
        </p:blipFill>
        <p:spPr>
          <a:xfrm>
            <a:off x="3218072" y="1286433"/>
            <a:ext cx="5755856" cy="3268031"/>
          </a:xfrm>
          <a:prstGeom prst="rect">
            <a:avLst/>
          </a:prstGeom>
        </p:spPr>
      </p:pic>
      <p:pic>
        <p:nvPicPr>
          <p:cNvPr id="9" name="Picture 8">
            <a:extLst>
              <a:ext uri="{FF2B5EF4-FFF2-40B4-BE49-F238E27FC236}">
                <a16:creationId xmlns:a16="http://schemas.microsoft.com/office/drawing/2014/main" id="{E8DEBAE3-F76B-46CF-A673-420DAF177B40}"/>
              </a:ext>
            </a:extLst>
          </p:cNvPr>
          <p:cNvPicPr>
            <a:picLocks noChangeAspect="1"/>
          </p:cNvPicPr>
          <p:nvPr/>
        </p:nvPicPr>
        <p:blipFill>
          <a:blip r:embed="rId3"/>
          <a:stretch>
            <a:fillRect/>
          </a:stretch>
        </p:blipFill>
        <p:spPr>
          <a:xfrm>
            <a:off x="3218072" y="4554463"/>
            <a:ext cx="5755856" cy="2257351"/>
          </a:xfrm>
          <a:prstGeom prst="rect">
            <a:avLst/>
          </a:prstGeom>
        </p:spPr>
      </p:pic>
      <p:sp>
        <p:nvSpPr>
          <p:cNvPr id="10" name="Oval 9">
            <a:extLst>
              <a:ext uri="{FF2B5EF4-FFF2-40B4-BE49-F238E27FC236}">
                <a16:creationId xmlns:a16="http://schemas.microsoft.com/office/drawing/2014/main" id="{5BC2E509-CA2F-466D-8E65-75F37CE5264C}"/>
              </a:ext>
            </a:extLst>
          </p:cNvPr>
          <p:cNvSpPr/>
          <p:nvPr/>
        </p:nvSpPr>
        <p:spPr>
          <a:xfrm>
            <a:off x="5908432" y="3819378"/>
            <a:ext cx="3374986" cy="30386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E362DBEF-88F8-4B5F-ACF8-957297B7AC32}"/>
              </a:ext>
            </a:extLst>
          </p:cNvPr>
          <p:cNvSpPr/>
          <p:nvPr/>
        </p:nvSpPr>
        <p:spPr>
          <a:xfrm rot="18641188">
            <a:off x="8830707" y="4008231"/>
            <a:ext cx="851507" cy="2699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C518F39-17E4-4273-87F4-EEED42705784}"/>
              </a:ext>
            </a:extLst>
          </p:cNvPr>
          <p:cNvSpPr txBox="1"/>
          <p:nvPr/>
        </p:nvSpPr>
        <p:spPr>
          <a:xfrm>
            <a:off x="9482545" y="2384863"/>
            <a:ext cx="2529276" cy="1523494"/>
          </a:xfrm>
          <a:prstGeom prst="rect">
            <a:avLst/>
          </a:prstGeom>
          <a:noFill/>
        </p:spPr>
        <p:txBody>
          <a:bodyPr wrap="square" rtlCol="0">
            <a:spAutoFit/>
          </a:bodyPr>
          <a:lstStyle/>
          <a:p>
            <a:r>
              <a:rPr lang="en-GB" sz="1200" dirty="0"/>
              <a:t>Consider the pupils needs from these 4 groups</a:t>
            </a:r>
          </a:p>
          <a:p>
            <a:endParaRPr lang="en-GB" sz="1200" dirty="0"/>
          </a:p>
          <a:p>
            <a:r>
              <a:rPr lang="en-GB" sz="1200" dirty="0"/>
              <a:t>E.g. Pupils in group 4 might be the pupils that you may target for Change4Life Clubs or targeted interventions</a:t>
            </a:r>
            <a:endParaRPr lang="en-GB" sz="900" dirty="0"/>
          </a:p>
          <a:p>
            <a:endParaRPr lang="en-GB" sz="900" dirty="0"/>
          </a:p>
        </p:txBody>
      </p:sp>
    </p:spTree>
    <p:extLst>
      <p:ext uri="{BB962C8B-B14F-4D97-AF65-F5344CB8AC3E}">
        <p14:creationId xmlns:p14="http://schemas.microsoft.com/office/powerpoint/2010/main" val="7857751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48DE-D249-4FC9-ACFB-8D49742DB5B6}"/>
              </a:ext>
            </a:extLst>
          </p:cNvPr>
          <p:cNvSpPr>
            <a:spLocks noGrp="1"/>
          </p:cNvSpPr>
          <p:nvPr>
            <p:ph type="title"/>
          </p:nvPr>
        </p:nvSpPr>
        <p:spPr/>
        <p:txBody>
          <a:bodyPr/>
          <a:lstStyle/>
          <a:p>
            <a:r>
              <a:rPr lang="en-GB" b="1" dirty="0"/>
              <a:t>Intent </a:t>
            </a:r>
          </a:p>
        </p:txBody>
      </p:sp>
      <p:sp>
        <p:nvSpPr>
          <p:cNvPr id="4" name="Star: 6 Points 3">
            <a:extLst>
              <a:ext uri="{FF2B5EF4-FFF2-40B4-BE49-F238E27FC236}">
                <a16:creationId xmlns:a16="http://schemas.microsoft.com/office/drawing/2014/main" id="{47F4CD39-6CCD-4322-A2AF-58894524364B}"/>
              </a:ext>
            </a:extLst>
          </p:cNvPr>
          <p:cNvSpPr/>
          <p:nvPr/>
        </p:nvSpPr>
        <p:spPr>
          <a:xfrm rot="20383104">
            <a:off x="816952" y="477286"/>
            <a:ext cx="1950400" cy="217247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Why?</a:t>
            </a:r>
          </a:p>
        </p:txBody>
      </p:sp>
      <p:sp>
        <p:nvSpPr>
          <p:cNvPr id="8" name="TextBox 7">
            <a:extLst>
              <a:ext uri="{FF2B5EF4-FFF2-40B4-BE49-F238E27FC236}">
                <a16:creationId xmlns:a16="http://schemas.microsoft.com/office/drawing/2014/main" id="{1B17895A-5769-4E9C-99B4-5F89FFBA83BC}"/>
              </a:ext>
            </a:extLst>
          </p:cNvPr>
          <p:cNvSpPr txBox="1"/>
          <p:nvPr/>
        </p:nvSpPr>
        <p:spPr>
          <a:xfrm>
            <a:off x="468304" y="2597283"/>
            <a:ext cx="5529875" cy="1754326"/>
          </a:xfrm>
          <a:prstGeom prst="rect">
            <a:avLst/>
          </a:prstGeom>
          <a:noFill/>
        </p:spPr>
        <p:txBody>
          <a:bodyPr wrap="square" rtlCol="0">
            <a:spAutoFit/>
          </a:bodyPr>
          <a:lstStyle/>
          <a:p>
            <a:r>
              <a:rPr lang="en-GB" sz="1200" b="1" dirty="0"/>
              <a:t>Equipment &amp; Resource Audit</a:t>
            </a:r>
          </a:p>
          <a:p>
            <a:endParaRPr lang="en-GB" sz="1200" b="1" dirty="0"/>
          </a:p>
          <a:p>
            <a:r>
              <a:rPr lang="en-GB" sz="1200" dirty="0"/>
              <a:t>Spend an afternoon clearing out the PE cupboard and resource shelf.</a:t>
            </a:r>
          </a:p>
          <a:p>
            <a:pPr marL="171450" indent="-171450">
              <a:buFontTx/>
              <a:buChar char="-"/>
            </a:pPr>
            <a:r>
              <a:rPr lang="en-GB" sz="1200" dirty="0"/>
              <a:t>Identify what new equipment is required</a:t>
            </a:r>
          </a:p>
          <a:p>
            <a:pPr marL="171450" indent="-171450">
              <a:buFontTx/>
              <a:buChar char="-"/>
            </a:pPr>
            <a:r>
              <a:rPr lang="en-GB" sz="1200" dirty="0"/>
              <a:t>Create a signing in and out sheet of equipment to prevent equipment going missing</a:t>
            </a:r>
          </a:p>
          <a:p>
            <a:pPr marL="171450" indent="-171450">
              <a:buFontTx/>
              <a:buChar char="-"/>
            </a:pPr>
            <a:r>
              <a:rPr lang="en-GB" sz="1200" dirty="0"/>
              <a:t>What range of resources are available to staff? Is it up-to-date?</a:t>
            </a:r>
          </a:p>
          <a:p>
            <a:pPr marL="171450" indent="-171450">
              <a:buFontTx/>
              <a:buChar char="-"/>
            </a:pPr>
            <a:r>
              <a:rPr lang="en-GB" sz="1200" dirty="0"/>
              <a:t>Are there any gaps in provision?</a:t>
            </a:r>
          </a:p>
          <a:p>
            <a:endParaRPr lang="en-GB" sz="1200" dirty="0"/>
          </a:p>
        </p:txBody>
      </p:sp>
      <p:sp>
        <p:nvSpPr>
          <p:cNvPr id="19" name="TextBox 18">
            <a:extLst>
              <a:ext uri="{FF2B5EF4-FFF2-40B4-BE49-F238E27FC236}">
                <a16:creationId xmlns:a16="http://schemas.microsoft.com/office/drawing/2014/main" id="{08309A8D-168D-469A-B997-D7ADF50CA0C9}"/>
              </a:ext>
            </a:extLst>
          </p:cNvPr>
          <p:cNvSpPr txBox="1"/>
          <p:nvPr/>
        </p:nvSpPr>
        <p:spPr>
          <a:xfrm>
            <a:off x="6096000" y="300944"/>
            <a:ext cx="5829523" cy="3000821"/>
          </a:xfrm>
          <a:prstGeom prst="rect">
            <a:avLst/>
          </a:prstGeom>
          <a:noFill/>
        </p:spPr>
        <p:txBody>
          <a:bodyPr wrap="square" rtlCol="0">
            <a:spAutoFit/>
          </a:bodyPr>
          <a:lstStyle/>
          <a:p>
            <a:r>
              <a:rPr lang="en-GB" sz="1200" b="1" dirty="0"/>
              <a:t>Parent Questionnaires</a:t>
            </a:r>
          </a:p>
          <a:p>
            <a:endParaRPr lang="en-GB" sz="1200" b="1" dirty="0"/>
          </a:p>
          <a:p>
            <a:r>
              <a:rPr lang="en-GB" sz="1200" dirty="0"/>
              <a:t>Parents may have some supportive ideas to help inform your PESSPA offer. Asking parents can improve parental engagement and foster better relationships. </a:t>
            </a:r>
          </a:p>
          <a:p>
            <a:r>
              <a:rPr lang="en-GB" sz="1200" dirty="0"/>
              <a:t>What can you find out?</a:t>
            </a:r>
          </a:p>
          <a:p>
            <a:endParaRPr lang="en-GB" sz="1200" dirty="0"/>
          </a:p>
          <a:p>
            <a:pPr marL="171450" indent="-171450">
              <a:buFontTx/>
              <a:buChar char="-"/>
            </a:pPr>
            <a:r>
              <a:rPr lang="en-GB" sz="1200" dirty="0"/>
              <a:t>What pupils do outside of school</a:t>
            </a:r>
          </a:p>
          <a:p>
            <a:pPr marL="171450" indent="-171450">
              <a:buFontTx/>
              <a:buChar char="-"/>
            </a:pPr>
            <a:r>
              <a:rPr lang="en-GB" sz="1200" dirty="0"/>
              <a:t>What activities they would like on offer at school?</a:t>
            </a:r>
          </a:p>
          <a:p>
            <a:pPr marL="171450" indent="-171450">
              <a:buFontTx/>
              <a:buChar char="-"/>
            </a:pPr>
            <a:r>
              <a:rPr lang="en-GB" sz="1200" dirty="0"/>
              <a:t>Would parents engage in parent-pupil sessions? e.g. daily mile</a:t>
            </a:r>
          </a:p>
          <a:p>
            <a:pPr marL="171450" indent="-171450">
              <a:buFontTx/>
              <a:buChar char="-"/>
            </a:pPr>
            <a:r>
              <a:rPr lang="en-GB" sz="1200" dirty="0"/>
              <a:t>What could be improved?</a:t>
            </a:r>
          </a:p>
          <a:p>
            <a:pPr marL="171450" indent="-171450">
              <a:buFontTx/>
              <a:buChar char="-"/>
            </a:pPr>
            <a:r>
              <a:rPr lang="en-GB" sz="1200" dirty="0"/>
              <a:t>Do any parents have coaching qualifications and could deliver clubs for your school?</a:t>
            </a:r>
          </a:p>
          <a:p>
            <a:pPr marL="171450" indent="-171450">
              <a:buFontTx/>
              <a:buChar char="-"/>
            </a:pPr>
            <a:endParaRPr lang="en-GB" sz="1200" dirty="0"/>
          </a:p>
          <a:p>
            <a:r>
              <a:rPr lang="en-GB" sz="1200" dirty="0"/>
              <a:t>Use google forms, survey monkey, paper based questionnaires.</a:t>
            </a:r>
          </a:p>
          <a:p>
            <a:endParaRPr lang="en-GB" sz="900" dirty="0"/>
          </a:p>
        </p:txBody>
      </p:sp>
      <p:sp>
        <p:nvSpPr>
          <p:cNvPr id="24" name="TextBox 23">
            <a:extLst>
              <a:ext uri="{FF2B5EF4-FFF2-40B4-BE49-F238E27FC236}">
                <a16:creationId xmlns:a16="http://schemas.microsoft.com/office/drawing/2014/main" id="{CB7100D7-70D2-4759-B5F3-0D89074E6257}"/>
              </a:ext>
            </a:extLst>
          </p:cNvPr>
          <p:cNvSpPr txBox="1"/>
          <p:nvPr/>
        </p:nvSpPr>
        <p:spPr>
          <a:xfrm>
            <a:off x="6123358" y="3429000"/>
            <a:ext cx="5381254" cy="1569660"/>
          </a:xfrm>
          <a:prstGeom prst="rect">
            <a:avLst/>
          </a:prstGeom>
          <a:noFill/>
        </p:spPr>
        <p:txBody>
          <a:bodyPr wrap="square" rtlCol="0">
            <a:spAutoFit/>
          </a:bodyPr>
          <a:lstStyle/>
          <a:p>
            <a:r>
              <a:rPr lang="en-GB" sz="1200" b="1" dirty="0"/>
              <a:t>Staff Audit</a:t>
            </a:r>
          </a:p>
          <a:p>
            <a:endParaRPr lang="en-GB" sz="1200" dirty="0"/>
          </a:p>
          <a:p>
            <a:pPr marL="171450" indent="-171450">
              <a:buFontTx/>
              <a:buChar char="-"/>
            </a:pPr>
            <a:r>
              <a:rPr lang="en-GB" sz="1200" dirty="0"/>
              <a:t>Identify confidence of staff in delivering PE</a:t>
            </a:r>
          </a:p>
          <a:p>
            <a:pPr marL="171450" indent="-171450">
              <a:buFontTx/>
              <a:buChar char="-"/>
            </a:pPr>
            <a:r>
              <a:rPr lang="en-GB" sz="1200" dirty="0"/>
              <a:t>Identify common areas for development across whole school</a:t>
            </a:r>
          </a:p>
          <a:p>
            <a:pPr marL="171450" indent="-171450">
              <a:buFontTx/>
              <a:buChar char="-"/>
            </a:pPr>
            <a:r>
              <a:rPr lang="en-GB" sz="1200" dirty="0"/>
              <a:t>Identify preferred methods of learning e.g. team teaching, insets, discussions, central CPD, resources</a:t>
            </a:r>
          </a:p>
          <a:p>
            <a:endParaRPr lang="en-GB" sz="1200" dirty="0"/>
          </a:p>
          <a:p>
            <a:endParaRPr lang="en-GB" sz="1200" dirty="0"/>
          </a:p>
        </p:txBody>
      </p:sp>
      <p:sp>
        <p:nvSpPr>
          <p:cNvPr id="7" name="TextBox 6">
            <a:extLst>
              <a:ext uri="{FF2B5EF4-FFF2-40B4-BE49-F238E27FC236}">
                <a16:creationId xmlns:a16="http://schemas.microsoft.com/office/drawing/2014/main" id="{D5791966-9F52-4701-9C2D-2CED0BC55BE7}"/>
              </a:ext>
            </a:extLst>
          </p:cNvPr>
          <p:cNvSpPr txBox="1"/>
          <p:nvPr/>
        </p:nvSpPr>
        <p:spPr>
          <a:xfrm>
            <a:off x="468304" y="4343082"/>
            <a:ext cx="5381254" cy="1754326"/>
          </a:xfrm>
          <a:prstGeom prst="rect">
            <a:avLst/>
          </a:prstGeom>
          <a:noFill/>
        </p:spPr>
        <p:txBody>
          <a:bodyPr wrap="square" rtlCol="0">
            <a:spAutoFit/>
          </a:bodyPr>
          <a:lstStyle/>
          <a:p>
            <a:r>
              <a:rPr lang="en-GB" sz="1200" b="1" dirty="0"/>
              <a:t>Pupil Voice (Sport Leaders/SSOC’s)</a:t>
            </a:r>
          </a:p>
          <a:p>
            <a:endParaRPr lang="en-GB" sz="1200" b="1" dirty="0"/>
          </a:p>
          <a:p>
            <a:r>
              <a:rPr lang="en-GB" sz="1200" dirty="0"/>
              <a:t>Utilise your sports leaders, SSOC’s and School Council.</a:t>
            </a:r>
          </a:p>
          <a:p>
            <a:endParaRPr lang="en-GB" sz="1200" dirty="0"/>
          </a:p>
          <a:p>
            <a:r>
              <a:rPr lang="en-GB" sz="1200" dirty="0"/>
              <a:t>Let them carry out research for you.</a:t>
            </a:r>
          </a:p>
          <a:p>
            <a:endParaRPr lang="en-GB" sz="1200" dirty="0"/>
          </a:p>
          <a:p>
            <a:r>
              <a:rPr lang="en-GB" sz="1200" dirty="0"/>
              <a:t>Find out </a:t>
            </a:r>
            <a:r>
              <a:rPr lang="en-GB" sz="1200"/>
              <a:t>what they want.</a:t>
            </a:r>
            <a:endParaRPr lang="en-GB" sz="1200" dirty="0"/>
          </a:p>
          <a:p>
            <a:endParaRPr lang="en-GB" sz="1200" dirty="0"/>
          </a:p>
          <a:p>
            <a:r>
              <a:rPr lang="en-GB" sz="1200" dirty="0"/>
              <a:t>Pupil Voice = Happy Ofsted</a:t>
            </a:r>
          </a:p>
        </p:txBody>
      </p:sp>
      <p:pic>
        <p:nvPicPr>
          <p:cNvPr id="2050" name="Picture 2" descr="Google Forms for Business | Google forms, Google sheets, Google">
            <a:extLst>
              <a:ext uri="{FF2B5EF4-FFF2-40B4-BE49-F238E27FC236}">
                <a16:creationId xmlns:a16="http://schemas.microsoft.com/office/drawing/2014/main" id="{81828944-B822-4AE5-A061-E33C5ECB5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53320">
            <a:off x="6174413" y="4812932"/>
            <a:ext cx="1743783" cy="1642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rveyMonkey Review - Review 2019 - PCMag UK">
            <a:extLst>
              <a:ext uri="{FF2B5EF4-FFF2-40B4-BE49-F238E27FC236}">
                <a16:creationId xmlns:a16="http://schemas.microsoft.com/office/drawing/2014/main" id="{0FA505D1-A2B2-44C9-99C2-0258FD091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5773">
            <a:off x="8279017" y="5270153"/>
            <a:ext cx="1787395" cy="10062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ip Art Clipboard Pen Leash - Clipboard , Free Transparent Clipart -  ClipartKey">
            <a:extLst>
              <a:ext uri="{FF2B5EF4-FFF2-40B4-BE49-F238E27FC236}">
                <a16:creationId xmlns:a16="http://schemas.microsoft.com/office/drawing/2014/main" id="{97B0EABD-F264-457D-BED6-819C9FAD2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83650">
            <a:off x="10305155" y="4665223"/>
            <a:ext cx="1453997" cy="176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394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1220</TotalTime>
  <Words>2814</Words>
  <Application>Microsoft Office PowerPoint</Application>
  <PresentationFormat>Widescreen</PresentationFormat>
  <Paragraphs>357</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Intent, Implementation and Impact of your PESSPA Offer</vt:lpstr>
      <vt:lpstr>Outcomes of Today</vt:lpstr>
      <vt:lpstr>Planning Your PESSPA Offer</vt:lpstr>
      <vt:lpstr>AfPE/YST Recording Template</vt:lpstr>
      <vt:lpstr>Intent </vt:lpstr>
      <vt:lpstr>Intent </vt:lpstr>
      <vt:lpstr>Intent </vt:lpstr>
      <vt:lpstr>Intent </vt:lpstr>
      <vt:lpstr>Intent </vt:lpstr>
      <vt:lpstr>Intent </vt:lpstr>
      <vt:lpstr>Intent </vt:lpstr>
      <vt:lpstr>Intent</vt:lpstr>
      <vt:lpstr>Impact – Consider from the outset </vt:lpstr>
      <vt:lpstr>Implementation</vt:lpstr>
      <vt:lpstr>Implementation</vt:lpstr>
      <vt:lpstr>Implementation</vt:lpstr>
      <vt:lpstr>Implementation</vt:lpstr>
      <vt:lpstr>Implementation</vt:lpstr>
      <vt:lpstr>Implementation</vt:lpstr>
      <vt:lpstr>Implementation</vt:lpstr>
      <vt:lpstr>Impact </vt:lpstr>
      <vt:lpstr>Impact </vt:lpstr>
      <vt:lpstr>Impact</vt:lpstr>
      <vt:lpstr>Case Studies and Good Practice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 Implementation and Impact of your PESSPA Offer</dc:title>
  <dc:creator>Barthrop, N (Handsworth Grange Staff)</dc:creator>
  <cp:lastModifiedBy>Barthrop, N (Handsworth Grange Staff)</cp:lastModifiedBy>
  <cp:revision>110</cp:revision>
  <dcterms:created xsi:type="dcterms:W3CDTF">2021-01-21T09:58:08Z</dcterms:created>
  <dcterms:modified xsi:type="dcterms:W3CDTF">2021-01-28T14:27:23Z</dcterms:modified>
</cp:coreProperties>
</file>