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84" r:id="rId5"/>
    <p:sldId id="285" r:id="rId6"/>
    <p:sldId id="286" r:id="rId7"/>
    <p:sldId id="257" r:id="rId8"/>
    <p:sldId id="273" r:id="rId9"/>
    <p:sldId id="260" r:id="rId10"/>
    <p:sldId id="262" r:id="rId11"/>
    <p:sldId id="287" r:id="rId12"/>
    <p:sldId id="293" r:id="rId13"/>
    <p:sldId id="289" r:id="rId14"/>
    <p:sldId id="290" r:id="rId15"/>
    <p:sldId id="291" r:id="rId16"/>
    <p:sldId id="292"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7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AADFF0-BB9D-44E0-A8B0-F6C312EEECD6}" type="datetimeFigureOut">
              <a:rPr lang="en-GB" smtClean="0"/>
              <a:t>18/06/2025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FF2ACD-7AD9-40B5-B95A-32BEC2256D66}" type="slidenum">
              <a:rPr lang="en-GB" smtClean="0"/>
              <a:t>‹#›</a:t>
            </a:fld>
            <a:endParaRPr lang="en-GB"/>
          </a:p>
        </p:txBody>
      </p:sp>
    </p:spTree>
    <p:extLst>
      <p:ext uri="{BB962C8B-B14F-4D97-AF65-F5344CB8AC3E}">
        <p14:creationId xmlns:p14="http://schemas.microsoft.com/office/powerpoint/2010/main" val="3754180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FFF2ACD-7AD9-40B5-B95A-32BEC2256D66}" type="slidenum">
              <a:rPr lang="en-GB" smtClean="0"/>
              <a:t>5</a:t>
            </a:fld>
            <a:endParaRPr lang="en-GB"/>
          </a:p>
        </p:txBody>
      </p:sp>
    </p:spTree>
    <p:extLst>
      <p:ext uri="{BB962C8B-B14F-4D97-AF65-F5344CB8AC3E}">
        <p14:creationId xmlns:p14="http://schemas.microsoft.com/office/powerpoint/2010/main" val="1360588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790BDFE-71EA-4E25-8E1D-76F814D3C1D2}"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D0D803-BBD7-45C7-B314-036C84F9181E}" type="slidenum">
              <a:rPr lang="en-GB" smtClean="0"/>
              <a:t>‹#›</a:t>
            </a:fld>
            <a:endParaRPr lang="en-GB"/>
          </a:p>
        </p:txBody>
      </p:sp>
      <p:pic>
        <p:nvPicPr>
          <p:cNvPr id="8" name="Picture 7" descr="A close-up of a logo&#10;&#10;AI-generated content may be incorrect.">
            <a:extLst>
              <a:ext uri="{FF2B5EF4-FFF2-40B4-BE49-F238E27FC236}">
                <a16:creationId xmlns:a16="http://schemas.microsoft.com/office/drawing/2014/main" id="{08A361B2-21B8-A620-54F6-2E9BEC9E1B7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01133" y="5566442"/>
            <a:ext cx="4389733" cy="1291558"/>
          </a:xfrm>
          <a:prstGeom prst="rect">
            <a:avLst/>
          </a:prstGeom>
          <a:noFill/>
          <a:ln>
            <a:noFill/>
          </a:ln>
        </p:spPr>
      </p:pic>
    </p:spTree>
    <p:extLst>
      <p:ext uri="{BB962C8B-B14F-4D97-AF65-F5344CB8AC3E}">
        <p14:creationId xmlns:p14="http://schemas.microsoft.com/office/powerpoint/2010/main" val="283448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90BDFE-71EA-4E25-8E1D-76F814D3C1D2}"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D0D803-BBD7-45C7-B314-036C84F9181E}" type="slidenum">
              <a:rPr lang="en-GB" smtClean="0"/>
              <a:t>‹#›</a:t>
            </a:fld>
            <a:endParaRPr lang="en-GB"/>
          </a:p>
        </p:txBody>
      </p:sp>
    </p:spTree>
    <p:extLst>
      <p:ext uri="{BB962C8B-B14F-4D97-AF65-F5344CB8AC3E}">
        <p14:creationId xmlns:p14="http://schemas.microsoft.com/office/powerpoint/2010/main" val="1192443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90BDFE-71EA-4E25-8E1D-76F814D3C1D2}"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D0D803-BBD7-45C7-B314-036C84F9181E}" type="slidenum">
              <a:rPr lang="en-GB" smtClean="0"/>
              <a:t>‹#›</a:t>
            </a:fld>
            <a:endParaRPr lang="en-GB"/>
          </a:p>
        </p:txBody>
      </p:sp>
    </p:spTree>
    <p:extLst>
      <p:ext uri="{BB962C8B-B14F-4D97-AF65-F5344CB8AC3E}">
        <p14:creationId xmlns:p14="http://schemas.microsoft.com/office/powerpoint/2010/main" val="2886017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90BDFE-71EA-4E25-8E1D-76F814D3C1D2}"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D0D803-BBD7-45C7-B314-036C84F9181E}" type="slidenum">
              <a:rPr lang="en-GB" smtClean="0"/>
              <a:t>‹#›</a:t>
            </a:fld>
            <a:endParaRPr lang="en-GB"/>
          </a:p>
        </p:txBody>
      </p:sp>
      <p:pic>
        <p:nvPicPr>
          <p:cNvPr id="8" name="Picture 7" descr="A close-up of a logo&#10;&#10;AI-generated content may be incorrect.">
            <a:extLst>
              <a:ext uri="{FF2B5EF4-FFF2-40B4-BE49-F238E27FC236}">
                <a16:creationId xmlns:a16="http://schemas.microsoft.com/office/drawing/2014/main" id="{1E36CFC9-2D2A-93EB-1DD4-04A899C57FF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5689010"/>
            <a:ext cx="3800818" cy="1118286"/>
          </a:xfrm>
          <a:prstGeom prst="rect">
            <a:avLst/>
          </a:prstGeom>
          <a:noFill/>
          <a:ln>
            <a:noFill/>
          </a:ln>
        </p:spPr>
      </p:pic>
    </p:spTree>
    <p:extLst>
      <p:ext uri="{BB962C8B-B14F-4D97-AF65-F5344CB8AC3E}">
        <p14:creationId xmlns:p14="http://schemas.microsoft.com/office/powerpoint/2010/main" val="196345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0BDFE-71EA-4E25-8E1D-76F814D3C1D2}" type="datetimeFigureOut">
              <a:rPr lang="en-GB" smtClean="0"/>
              <a:t>18/06/2025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D0D803-BBD7-45C7-B314-036C84F9181E}" type="slidenum">
              <a:rPr lang="en-GB" smtClean="0"/>
              <a:t>‹#›</a:t>
            </a:fld>
            <a:endParaRPr lang="en-GB"/>
          </a:p>
        </p:txBody>
      </p:sp>
    </p:spTree>
    <p:extLst>
      <p:ext uri="{BB962C8B-B14F-4D97-AF65-F5344CB8AC3E}">
        <p14:creationId xmlns:p14="http://schemas.microsoft.com/office/powerpoint/2010/main" val="3752607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790BDFE-71EA-4E25-8E1D-76F814D3C1D2}" type="datetimeFigureOut">
              <a:rPr lang="en-GB" smtClean="0"/>
              <a:t>18/06/2025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D0D803-BBD7-45C7-B314-036C84F9181E}" type="slidenum">
              <a:rPr lang="en-GB" smtClean="0"/>
              <a:t>‹#›</a:t>
            </a:fld>
            <a:endParaRPr lang="en-GB"/>
          </a:p>
        </p:txBody>
      </p:sp>
    </p:spTree>
    <p:extLst>
      <p:ext uri="{BB962C8B-B14F-4D97-AF65-F5344CB8AC3E}">
        <p14:creationId xmlns:p14="http://schemas.microsoft.com/office/powerpoint/2010/main" val="115580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790BDFE-71EA-4E25-8E1D-76F814D3C1D2}" type="datetimeFigureOut">
              <a:rPr lang="en-GB" smtClean="0"/>
              <a:t>18/06/2025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CD0D803-BBD7-45C7-B314-036C84F9181E}" type="slidenum">
              <a:rPr lang="en-GB" smtClean="0"/>
              <a:t>‹#›</a:t>
            </a:fld>
            <a:endParaRPr lang="en-GB"/>
          </a:p>
        </p:txBody>
      </p:sp>
    </p:spTree>
    <p:extLst>
      <p:ext uri="{BB962C8B-B14F-4D97-AF65-F5344CB8AC3E}">
        <p14:creationId xmlns:p14="http://schemas.microsoft.com/office/powerpoint/2010/main" val="3599369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790BDFE-71EA-4E25-8E1D-76F814D3C1D2}" type="datetimeFigureOut">
              <a:rPr lang="en-GB" smtClean="0"/>
              <a:t>18/06/2025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CD0D803-BBD7-45C7-B314-036C84F9181E}" type="slidenum">
              <a:rPr lang="en-GB" smtClean="0"/>
              <a:t>‹#›</a:t>
            </a:fld>
            <a:endParaRPr lang="en-GB"/>
          </a:p>
        </p:txBody>
      </p:sp>
    </p:spTree>
    <p:extLst>
      <p:ext uri="{BB962C8B-B14F-4D97-AF65-F5344CB8AC3E}">
        <p14:creationId xmlns:p14="http://schemas.microsoft.com/office/powerpoint/2010/main" val="323792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90BDFE-71EA-4E25-8E1D-76F814D3C1D2}" type="datetimeFigureOut">
              <a:rPr lang="en-GB" smtClean="0"/>
              <a:t>18/06/2025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CD0D803-BBD7-45C7-B314-036C84F9181E}" type="slidenum">
              <a:rPr lang="en-GB" smtClean="0"/>
              <a:t>‹#›</a:t>
            </a:fld>
            <a:endParaRPr lang="en-GB"/>
          </a:p>
        </p:txBody>
      </p:sp>
    </p:spTree>
    <p:extLst>
      <p:ext uri="{BB962C8B-B14F-4D97-AF65-F5344CB8AC3E}">
        <p14:creationId xmlns:p14="http://schemas.microsoft.com/office/powerpoint/2010/main" val="201029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790BDFE-71EA-4E25-8E1D-76F814D3C1D2}" type="datetimeFigureOut">
              <a:rPr lang="en-GB" smtClean="0"/>
              <a:t>18/06/2025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D0D803-BBD7-45C7-B314-036C84F9181E}" type="slidenum">
              <a:rPr lang="en-GB" smtClean="0"/>
              <a:t>‹#›</a:t>
            </a:fld>
            <a:endParaRPr lang="en-GB"/>
          </a:p>
        </p:txBody>
      </p:sp>
    </p:spTree>
    <p:extLst>
      <p:ext uri="{BB962C8B-B14F-4D97-AF65-F5344CB8AC3E}">
        <p14:creationId xmlns:p14="http://schemas.microsoft.com/office/powerpoint/2010/main" val="480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790BDFE-71EA-4E25-8E1D-76F814D3C1D2}" type="datetimeFigureOut">
              <a:rPr lang="en-GB" smtClean="0"/>
              <a:t>18/06/2025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D0D803-BBD7-45C7-B314-036C84F9181E}" type="slidenum">
              <a:rPr lang="en-GB" smtClean="0"/>
              <a:t>‹#›</a:t>
            </a:fld>
            <a:endParaRPr lang="en-GB"/>
          </a:p>
        </p:txBody>
      </p:sp>
    </p:spTree>
    <p:extLst>
      <p:ext uri="{BB962C8B-B14F-4D97-AF65-F5344CB8AC3E}">
        <p14:creationId xmlns:p14="http://schemas.microsoft.com/office/powerpoint/2010/main" val="1308992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ptos Display" panose="020B0004020202020204" pitchFamily="34" charset="0"/>
              </a:defRPr>
            </a:lvl1pPr>
          </a:lstStyle>
          <a:p>
            <a:fld id="{9790BDFE-71EA-4E25-8E1D-76F814D3C1D2}" type="datetimeFigureOut">
              <a:rPr lang="en-GB" smtClean="0"/>
              <a:pPr/>
              <a:t>18/06/2025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ptos Display" panose="020B0004020202020204" pitchFamily="34" charset="0"/>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ptos Display" panose="020B0004020202020204" pitchFamily="34" charset="0"/>
              </a:defRPr>
            </a:lvl1pPr>
          </a:lstStyle>
          <a:p>
            <a:fld id="{ECD0D803-BBD7-45C7-B314-036C84F9181E}" type="slidenum">
              <a:rPr lang="en-GB" smtClean="0"/>
              <a:pPr/>
              <a:t>‹#›</a:t>
            </a:fld>
            <a:endParaRPr lang="en-GB" dirty="0"/>
          </a:p>
        </p:txBody>
      </p:sp>
    </p:spTree>
    <p:extLst>
      <p:ext uri="{BB962C8B-B14F-4D97-AF65-F5344CB8AC3E}">
        <p14:creationId xmlns:p14="http://schemas.microsoft.com/office/powerpoint/2010/main" val="389986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ptos Display" panose="020B00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ptos Display" panose="020B00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ptos Display" panose="020B00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ptos Display" panose="020B00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ptos Display" panose="020B00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ptos Display" panose="020B00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1C86F-2341-8053-62AF-1705FBCB0F55}"/>
              </a:ext>
            </a:extLst>
          </p:cNvPr>
          <p:cNvSpPr>
            <a:spLocks noGrp="1"/>
          </p:cNvSpPr>
          <p:nvPr>
            <p:ph type="ctrTitle"/>
          </p:nvPr>
        </p:nvSpPr>
        <p:spPr/>
        <p:txBody>
          <a:bodyPr/>
          <a:lstStyle/>
          <a:p>
            <a:r>
              <a:rPr lang="en-GB" dirty="0">
                <a:latin typeface="Aptos Display" panose="020B0004020202020204" pitchFamily="34" charset="0"/>
              </a:rPr>
              <a:t>EPKCE KS4 Lesson 1</a:t>
            </a:r>
          </a:p>
        </p:txBody>
      </p:sp>
      <p:sp>
        <p:nvSpPr>
          <p:cNvPr id="3" name="Subtitle 2">
            <a:extLst>
              <a:ext uri="{FF2B5EF4-FFF2-40B4-BE49-F238E27FC236}">
                <a16:creationId xmlns:a16="http://schemas.microsoft.com/office/drawing/2014/main" id="{79342F75-F4DA-B36D-462C-0CC2CFD529BF}"/>
              </a:ext>
            </a:extLst>
          </p:cNvPr>
          <p:cNvSpPr>
            <a:spLocks noGrp="1"/>
          </p:cNvSpPr>
          <p:nvPr>
            <p:ph type="subTitle" idx="1"/>
          </p:nvPr>
        </p:nvSpPr>
        <p:spPr/>
        <p:txBody>
          <a:bodyPr>
            <a:normAutofit/>
          </a:bodyPr>
          <a:lstStyle/>
          <a:p>
            <a:r>
              <a:rPr lang="en-GB" sz="4000" dirty="0">
                <a:latin typeface="Aptos Display" panose="020B0004020202020204" pitchFamily="34" charset="0"/>
              </a:rPr>
              <a:t>Knife Crime and Adult Situations</a:t>
            </a:r>
          </a:p>
        </p:txBody>
      </p:sp>
    </p:spTree>
    <p:extLst>
      <p:ext uri="{BB962C8B-B14F-4D97-AF65-F5344CB8AC3E}">
        <p14:creationId xmlns:p14="http://schemas.microsoft.com/office/powerpoint/2010/main" val="3896618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E923307-8BFB-1C97-1056-EA984584AC34}"/>
              </a:ext>
            </a:extLst>
          </p:cNvPr>
          <p:cNvSpPr txBox="1"/>
          <p:nvPr/>
        </p:nvSpPr>
        <p:spPr>
          <a:xfrm>
            <a:off x="2295525" y="533014"/>
            <a:ext cx="7600950" cy="646331"/>
          </a:xfrm>
          <a:prstGeom prst="rect">
            <a:avLst/>
          </a:prstGeom>
          <a:noFill/>
        </p:spPr>
        <p:txBody>
          <a:bodyPr wrap="square" rtlCol="0">
            <a:spAutoFit/>
          </a:bodyPr>
          <a:lstStyle/>
          <a:p>
            <a:pPr algn="ctr"/>
            <a:r>
              <a:rPr lang="en-GB" sz="3600" dirty="0">
                <a:latin typeface="Aptos Display" panose="020B0004020202020204" pitchFamily="34" charset="0"/>
              </a:rPr>
              <a:t>Real-life examples</a:t>
            </a:r>
          </a:p>
        </p:txBody>
      </p:sp>
      <p:sp>
        <p:nvSpPr>
          <p:cNvPr id="5" name="TextBox 4">
            <a:extLst>
              <a:ext uri="{FF2B5EF4-FFF2-40B4-BE49-F238E27FC236}">
                <a16:creationId xmlns:a16="http://schemas.microsoft.com/office/drawing/2014/main" id="{EBBA20FF-B2F7-D562-E96F-A12DFF9CB4A8}"/>
              </a:ext>
            </a:extLst>
          </p:cNvPr>
          <p:cNvSpPr txBox="1"/>
          <p:nvPr/>
        </p:nvSpPr>
        <p:spPr>
          <a:xfrm>
            <a:off x="1533236" y="2139696"/>
            <a:ext cx="9125527" cy="4031873"/>
          </a:xfrm>
          <a:prstGeom prst="rect">
            <a:avLst/>
          </a:prstGeom>
          <a:noFill/>
        </p:spPr>
        <p:txBody>
          <a:bodyPr wrap="square" rtlCol="0">
            <a:spAutoFit/>
          </a:bodyPr>
          <a:lstStyle/>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Notting Hill Carnival (2024). Several violent incidents occurred, including multiple stabbings. Two individuals died.</a:t>
            </a:r>
          </a:p>
          <a:p>
            <a:pPr marL="285750" indent="-285750">
              <a:buFont typeface="Arial" panose="020B0604020202020204" pitchFamily="34" charset="0"/>
              <a:buChar char="•"/>
            </a:pPr>
            <a:endParaRPr lang="en-GB" sz="2000" dirty="0">
              <a:latin typeface="Aptos Display" panose="020B00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Murder of Karen Gilliland (2020). Gilliland was stabbed 26 times by her estranged husband. He had a history of abusive behaviour.</a:t>
            </a:r>
          </a:p>
          <a:p>
            <a:pPr marL="285750" indent="-285750">
              <a:buFont typeface="Arial" panose="020B0604020202020204" pitchFamily="34" charset="0"/>
              <a:buChar char="•"/>
            </a:pPr>
            <a:endParaRPr lang="en-GB" sz="2000" dirty="0">
              <a:latin typeface="Aptos Display" panose="020B00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Hurghada Beach Resort Attack (2017). A male swam from a public beach to resort hotels, attacking several female tourists with a knife.</a:t>
            </a:r>
          </a:p>
          <a:p>
            <a:pPr marL="285750" indent="-285750">
              <a:buFont typeface="Arial" panose="020B0604020202020204" pitchFamily="34" charset="0"/>
              <a:buChar char="•"/>
            </a:pPr>
            <a:endParaRPr lang="en-GB" sz="2000" dirty="0">
              <a:latin typeface="Aptos Display" panose="020B00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Bodmin Nightclub Stabbing (2023). Jake Hill stabbed five individuals outside a nightclub using a hunting knife. One person died.</a:t>
            </a:r>
          </a:p>
          <a:p>
            <a:endParaRPr lang="en-GB" dirty="0">
              <a:latin typeface="Aptos Display" panose="020B0004020202020204" pitchFamily="34" charset="0"/>
            </a:endParaRPr>
          </a:p>
          <a:p>
            <a:endParaRPr lang="en-GB" dirty="0">
              <a:latin typeface="Aptos Display" panose="020B0004020202020204" pitchFamily="34" charset="0"/>
            </a:endParaRPr>
          </a:p>
        </p:txBody>
      </p:sp>
      <p:sp>
        <p:nvSpPr>
          <p:cNvPr id="6" name="TextBox 5">
            <a:extLst>
              <a:ext uri="{FF2B5EF4-FFF2-40B4-BE49-F238E27FC236}">
                <a16:creationId xmlns:a16="http://schemas.microsoft.com/office/drawing/2014/main" id="{2DAF1010-8C39-B290-78BB-CEA2871D5716}"/>
              </a:ext>
            </a:extLst>
          </p:cNvPr>
          <p:cNvSpPr txBox="1"/>
          <p:nvPr/>
        </p:nvSpPr>
        <p:spPr>
          <a:xfrm>
            <a:off x="2221633" y="1334847"/>
            <a:ext cx="7600950" cy="523220"/>
          </a:xfrm>
          <a:prstGeom prst="rect">
            <a:avLst/>
          </a:prstGeom>
          <a:noFill/>
        </p:spPr>
        <p:txBody>
          <a:bodyPr wrap="square" rtlCol="0">
            <a:spAutoFit/>
          </a:bodyPr>
          <a:lstStyle/>
          <a:p>
            <a:pPr algn="ctr"/>
            <a:r>
              <a:rPr lang="en-GB" sz="2800" dirty="0">
                <a:latin typeface="Aptos Display" panose="020B0004020202020204" pitchFamily="34" charset="0"/>
              </a:rPr>
              <a:t>Although it is rare, these tragic incidents do happen</a:t>
            </a:r>
          </a:p>
        </p:txBody>
      </p:sp>
    </p:spTree>
    <p:extLst>
      <p:ext uri="{BB962C8B-B14F-4D97-AF65-F5344CB8AC3E}">
        <p14:creationId xmlns:p14="http://schemas.microsoft.com/office/powerpoint/2010/main" val="365364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6A53006-78E8-6B66-C383-3D5F17F41F0D}"/>
              </a:ext>
            </a:extLst>
          </p:cNvPr>
          <p:cNvSpPr txBox="1"/>
          <p:nvPr/>
        </p:nvSpPr>
        <p:spPr>
          <a:xfrm>
            <a:off x="2295525" y="267191"/>
            <a:ext cx="7600950" cy="646331"/>
          </a:xfrm>
          <a:prstGeom prst="rect">
            <a:avLst/>
          </a:prstGeom>
          <a:noFill/>
        </p:spPr>
        <p:txBody>
          <a:bodyPr wrap="square" rtlCol="0">
            <a:spAutoFit/>
          </a:bodyPr>
          <a:lstStyle/>
          <a:p>
            <a:pPr algn="ctr"/>
            <a:r>
              <a:rPr lang="en-GB" sz="3600" dirty="0">
                <a:latin typeface="Aptos Display" panose="020B0004020202020204" pitchFamily="34" charset="0"/>
              </a:rPr>
              <a:t>Small group work</a:t>
            </a:r>
          </a:p>
        </p:txBody>
      </p:sp>
      <p:sp>
        <p:nvSpPr>
          <p:cNvPr id="5" name="Rounded Rectangle 4">
            <a:extLst>
              <a:ext uri="{FF2B5EF4-FFF2-40B4-BE49-F238E27FC236}">
                <a16:creationId xmlns:a16="http://schemas.microsoft.com/office/drawing/2014/main" id="{5E860980-4C0E-2370-F95B-43E45E95C65F}"/>
              </a:ext>
            </a:extLst>
          </p:cNvPr>
          <p:cNvSpPr/>
          <p:nvPr/>
        </p:nvSpPr>
        <p:spPr>
          <a:xfrm>
            <a:off x="1459346" y="4326233"/>
            <a:ext cx="8508544" cy="140392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6" name="TextBox 5">
            <a:extLst>
              <a:ext uri="{FF2B5EF4-FFF2-40B4-BE49-F238E27FC236}">
                <a16:creationId xmlns:a16="http://schemas.microsoft.com/office/drawing/2014/main" id="{5D356563-B842-1B9D-A9FE-8B20F0AC1EDB}"/>
              </a:ext>
            </a:extLst>
          </p:cNvPr>
          <p:cNvSpPr txBox="1"/>
          <p:nvPr/>
        </p:nvSpPr>
        <p:spPr>
          <a:xfrm>
            <a:off x="1863554" y="4486743"/>
            <a:ext cx="7356314" cy="1077218"/>
          </a:xfrm>
          <a:prstGeom prst="rect">
            <a:avLst/>
          </a:prstGeom>
          <a:noFill/>
        </p:spPr>
        <p:txBody>
          <a:bodyPr wrap="square" rtlCol="0">
            <a:spAutoFit/>
          </a:bodyPr>
          <a:lstStyle/>
          <a:p>
            <a:pPr marL="342900" indent="-342900">
              <a:buAutoNum type="arabicPeriod"/>
            </a:pPr>
            <a:r>
              <a:rPr lang="en-GB" sz="1600" dirty="0">
                <a:latin typeface="Aptos Display" panose="020B0004020202020204" pitchFamily="34" charset="0"/>
                <a:cs typeface="Arial" panose="020B0604020202020204" pitchFamily="34" charset="0"/>
              </a:rPr>
              <a:t>What are the risks in this situation?</a:t>
            </a:r>
          </a:p>
          <a:p>
            <a:pPr marL="342900" indent="-342900">
              <a:buAutoNum type="arabicPeriod"/>
            </a:pPr>
            <a:r>
              <a:rPr lang="en-GB" sz="1600" dirty="0">
                <a:latin typeface="Aptos Display" panose="020B0004020202020204" pitchFamily="34" charset="0"/>
                <a:cs typeface="Arial" panose="020B0604020202020204" pitchFamily="34" charset="0"/>
              </a:rPr>
              <a:t>What could you do that would make the situation worse?</a:t>
            </a:r>
          </a:p>
          <a:p>
            <a:pPr marL="342900" indent="-342900">
              <a:buAutoNum type="arabicPeriod"/>
            </a:pPr>
            <a:r>
              <a:rPr lang="en-GB" sz="1600" dirty="0">
                <a:latin typeface="Aptos Display" panose="020B0004020202020204" pitchFamily="34" charset="0"/>
                <a:cs typeface="Arial" panose="020B0604020202020204" pitchFamily="34" charset="0"/>
              </a:rPr>
              <a:t>What is the safest course of action?</a:t>
            </a:r>
          </a:p>
          <a:p>
            <a:pPr marL="342900" indent="-342900">
              <a:buAutoNum type="arabicPeriod"/>
            </a:pPr>
            <a:r>
              <a:rPr lang="en-GB" sz="1600" dirty="0">
                <a:latin typeface="Aptos Display" panose="020B0004020202020204" pitchFamily="34" charset="0"/>
                <a:cs typeface="Arial" panose="020B0604020202020204" pitchFamily="34" charset="0"/>
              </a:rPr>
              <a:t>How can the situation be de-escalated?</a:t>
            </a:r>
          </a:p>
        </p:txBody>
      </p:sp>
      <p:sp>
        <p:nvSpPr>
          <p:cNvPr id="7" name="TextBox 6">
            <a:extLst>
              <a:ext uri="{FF2B5EF4-FFF2-40B4-BE49-F238E27FC236}">
                <a16:creationId xmlns:a16="http://schemas.microsoft.com/office/drawing/2014/main" id="{E71EB5B7-41A0-9541-CE1C-DA4C334892E7}"/>
              </a:ext>
            </a:extLst>
          </p:cNvPr>
          <p:cNvSpPr txBox="1"/>
          <p:nvPr/>
        </p:nvSpPr>
        <p:spPr>
          <a:xfrm>
            <a:off x="1841252" y="916260"/>
            <a:ext cx="8508544" cy="523220"/>
          </a:xfrm>
          <a:prstGeom prst="rect">
            <a:avLst/>
          </a:prstGeom>
          <a:noFill/>
        </p:spPr>
        <p:txBody>
          <a:bodyPr wrap="square" rtlCol="0">
            <a:spAutoFit/>
          </a:bodyPr>
          <a:lstStyle/>
          <a:p>
            <a:pPr algn="ctr"/>
            <a:r>
              <a:rPr lang="en-GB" sz="2800" dirty="0">
                <a:latin typeface="Aptos Display" panose="020B0004020202020204" pitchFamily="34" charset="0"/>
              </a:rPr>
              <a:t>Choose a scenario and work through the questions below</a:t>
            </a:r>
          </a:p>
        </p:txBody>
      </p:sp>
      <p:sp>
        <p:nvSpPr>
          <p:cNvPr id="8" name="Rounded Rectangle 7">
            <a:extLst>
              <a:ext uri="{FF2B5EF4-FFF2-40B4-BE49-F238E27FC236}">
                <a16:creationId xmlns:a16="http://schemas.microsoft.com/office/drawing/2014/main" id="{62B63719-2F02-F394-3733-628107C3BE2C}"/>
              </a:ext>
            </a:extLst>
          </p:cNvPr>
          <p:cNvSpPr/>
          <p:nvPr/>
        </p:nvSpPr>
        <p:spPr>
          <a:xfrm>
            <a:off x="1459345" y="1585525"/>
            <a:ext cx="2900219" cy="255090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9" name="Rounded Rectangle 8">
            <a:extLst>
              <a:ext uri="{FF2B5EF4-FFF2-40B4-BE49-F238E27FC236}">
                <a16:creationId xmlns:a16="http://schemas.microsoft.com/office/drawing/2014/main" id="{14AF6122-C307-FD51-79BE-9CA20575C113}"/>
              </a:ext>
            </a:extLst>
          </p:cNvPr>
          <p:cNvSpPr/>
          <p:nvPr/>
        </p:nvSpPr>
        <p:spPr>
          <a:xfrm>
            <a:off x="4659744" y="1585525"/>
            <a:ext cx="2900219" cy="255090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10" name="Rounded Rectangle 9">
            <a:extLst>
              <a:ext uri="{FF2B5EF4-FFF2-40B4-BE49-F238E27FC236}">
                <a16:creationId xmlns:a16="http://schemas.microsoft.com/office/drawing/2014/main" id="{E79D1E37-41A6-C481-363B-274B0DB2D913}"/>
              </a:ext>
            </a:extLst>
          </p:cNvPr>
          <p:cNvSpPr/>
          <p:nvPr/>
        </p:nvSpPr>
        <p:spPr>
          <a:xfrm>
            <a:off x="7790872" y="1585524"/>
            <a:ext cx="2900219" cy="255091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11" name="TextBox 10">
            <a:extLst>
              <a:ext uri="{FF2B5EF4-FFF2-40B4-BE49-F238E27FC236}">
                <a16:creationId xmlns:a16="http://schemas.microsoft.com/office/drawing/2014/main" id="{2906DA0E-2984-3EFD-9678-EE10C61554C7}"/>
              </a:ext>
            </a:extLst>
          </p:cNvPr>
          <p:cNvSpPr txBox="1"/>
          <p:nvPr/>
        </p:nvSpPr>
        <p:spPr>
          <a:xfrm>
            <a:off x="1699490" y="1672144"/>
            <a:ext cx="2572326" cy="2062103"/>
          </a:xfrm>
          <a:prstGeom prst="rect">
            <a:avLst/>
          </a:prstGeom>
          <a:noFill/>
        </p:spPr>
        <p:txBody>
          <a:bodyPr wrap="square" rtlCol="0">
            <a:spAutoFit/>
          </a:bodyPr>
          <a:lstStyle/>
          <a:p>
            <a:r>
              <a:rPr lang="en-GB" sz="1600" dirty="0">
                <a:latin typeface="Aptos Display" panose="020B0004020202020204" pitchFamily="34" charset="0"/>
                <a:cs typeface="Arial" panose="020B0604020202020204" pitchFamily="34" charset="0"/>
              </a:rPr>
              <a:t>While on holiday you take a taxi with a friend. The driver demands more money than agreed. Your friend argues with the driver and threatens to call the police. The driver gets angry and reaches into the glove compartment.</a:t>
            </a:r>
          </a:p>
        </p:txBody>
      </p:sp>
      <p:sp>
        <p:nvSpPr>
          <p:cNvPr id="12" name="TextBox 11">
            <a:extLst>
              <a:ext uri="{FF2B5EF4-FFF2-40B4-BE49-F238E27FC236}">
                <a16:creationId xmlns:a16="http://schemas.microsoft.com/office/drawing/2014/main" id="{596F2D6F-7AEA-5ACB-C825-21AB66FE41F7}"/>
              </a:ext>
            </a:extLst>
          </p:cNvPr>
          <p:cNvSpPr txBox="1"/>
          <p:nvPr/>
        </p:nvSpPr>
        <p:spPr>
          <a:xfrm>
            <a:off x="4899889" y="1678034"/>
            <a:ext cx="2419927" cy="1569660"/>
          </a:xfrm>
          <a:prstGeom prst="rect">
            <a:avLst/>
          </a:prstGeom>
          <a:noFill/>
        </p:spPr>
        <p:txBody>
          <a:bodyPr wrap="square" rtlCol="0">
            <a:spAutoFit/>
          </a:bodyPr>
          <a:lstStyle/>
          <a:p>
            <a:r>
              <a:rPr lang="en-GB" sz="1600" dirty="0">
                <a:latin typeface="Aptos Display" panose="020B0004020202020204" pitchFamily="34" charset="0"/>
                <a:cs typeface="Arial" panose="020B0604020202020204" pitchFamily="34" charset="0"/>
              </a:rPr>
              <a:t>You and your partner are arguing </a:t>
            </a:r>
            <a:r>
              <a:rPr lang="en-GB" sz="1600">
                <a:latin typeface="Aptos Display" panose="020B0004020202020204" pitchFamily="34" charset="0"/>
                <a:cs typeface="Arial" panose="020B0604020202020204" pitchFamily="34" charset="0"/>
              </a:rPr>
              <a:t>at home, </a:t>
            </a:r>
            <a:r>
              <a:rPr lang="en-GB" sz="1600" dirty="0">
                <a:latin typeface="Aptos Display" panose="020B0004020202020204" pitchFamily="34" charset="0"/>
                <a:cs typeface="Arial" panose="020B0604020202020204" pitchFamily="34" charset="0"/>
              </a:rPr>
              <a:t>and it gets heated. Your partner grabs a knife and points it at you, saying ‘if you ever say that again you will be sorry’.</a:t>
            </a:r>
          </a:p>
        </p:txBody>
      </p:sp>
      <p:sp>
        <p:nvSpPr>
          <p:cNvPr id="13" name="TextBox 12">
            <a:extLst>
              <a:ext uri="{FF2B5EF4-FFF2-40B4-BE49-F238E27FC236}">
                <a16:creationId xmlns:a16="http://schemas.microsoft.com/office/drawing/2014/main" id="{736FBC1C-4EE1-E4BC-8B39-C3275F52D243}"/>
              </a:ext>
            </a:extLst>
          </p:cNvPr>
          <p:cNvSpPr txBox="1"/>
          <p:nvPr/>
        </p:nvSpPr>
        <p:spPr>
          <a:xfrm>
            <a:off x="8007927" y="1672144"/>
            <a:ext cx="2419927" cy="1815882"/>
          </a:xfrm>
          <a:prstGeom prst="rect">
            <a:avLst/>
          </a:prstGeom>
          <a:noFill/>
        </p:spPr>
        <p:txBody>
          <a:bodyPr wrap="square" rtlCol="0">
            <a:spAutoFit/>
          </a:bodyPr>
          <a:lstStyle/>
          <a:p>
            <a:r>
              <a:rPr lang="en-GB" sz="1600" dirty="0">
                <a:latin typeface="Aptos Display" panose="020B0004020202020204" pitchFamily="34" charset="0"/>
                <a:cs typeface="Arial" panose="020B0604020202020204" pitchFamily="34" charset="0"/>
              </a:rPr>
              <a:t>A mate at college tells you he knows a way to make quick cash, using your bank account. You quickly realise that it involves a gang and many of them carry knives.</a:t>
            </a:r>
          </a:p>
        </p:txBody>
      </p:sp>
      <p:sp>
        <p:nvSpPr>
          <p:cNvPr id="14" name="TextBox 13">
            <a:extLst>
              <a:ext uri="{FF2B5EF4-FFF2-40B4-BE49-F238E27FC236}">
                <a16:creationId xmlns:a16="http://schemas.microsoft.com/office/drawing/2014/main" id="{094D5AD4-4C99-6CFF-8021-456733BF246D}"/>
              </a:ext>
            </a:extLst>
          </p:cNvPr>
          <p:cNvSpPr txBox="1"/>
          <p:nvPr/>
        </p:nvSpPr>
        <p:spPr>
          <a:xfrm>
            <a:off x="1462990" y="1639485"/>
            <a:ext cx="729672"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A</a:t>
            </a:r>
          </a:p>
        </p:txBody>
      </p:sp>
      <p:sp>
        <p:nvSpPr>
          <p:cNvPr id="15" name="TextBox 14">
            <a:extLst>
              <a:ext uri="{FF2B5EF4-FFF2-40B4-BE49-F238E27FC236}">
                <a16:creationId xmlns:a16="http://schemas.microsoft.com/office/drawing/2014/main" id="{CBD360DC-CA01-7244-FFFD-12EAA81E3592}"/>
              </a:ext>
            </a:extLst>
          </p:cNvPr>
          <p:cNvSpPr txBox="1"/>
          <p:nvPr/>
        </p:nvSpPr>
        <p:spPr>
          <a:xfrm>
            <a:off x="4663389" y="1637313"/>
            <a:ext cx="729672"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B</a:t>
            </a:r>
          </a:p>
        </p:txBody>
      </p:sp>
      <p:sp>
        <p:nvSpPr>
          <p:cNvPr id="16" name="TextBox 15">
            <a:extLst>
              <a:ext uri="{FF2B5EF4-FFF2-40B4-BE49-F238E27FC236}">
                <a16:creationId xmlns:a16="http://schemas.microsoft.com/office/drawing/2014/main" id="{403A5D15-13B6-95A5-DBAC-08B6EF8C09C6}"/>
              </a:ext>
            </a:extLst>
          </p:cNvPr>
          <p:cNvSpPr txBox="1"/>
          <p:nvPr/>
        </p:nvSpPr>
        <p:spPr>
          <a:xfrm>
            <a:off x="7737974" y="1612130"/>
            <a:ext cx="729672"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C</a:t>
            </a:r>
          </a:p>
        </p:txBody>
      </p:sp>
      <p:sp>
        <p:nvSpPr>
          <p:cNvPr id="17" name="TextBox 16">
            <a:extLst>
              <a:ext uri="{FF2B5EF4-FFF2-40B4-BE49-F238E27FC236}">
                <a16:creationId xmlns:a16="http://schemas.microsoft.com/office/drawing/2014/main" id="{C93DC58A-73A3-399D-83DA-1C3FBEC976EB}"/>
              </a:ext>
            </a:extLst>
          </p:cNvPr>
          <p:cNvSpPr txBox="1"/>
          <p:nvPr/>
        </p:nvSpPr>
        <p:spPr>
          <a:xfrm>
            <a:off x="9037781" y="6284697"/>
            <a:ext cx="2780145" cy="369332"/>
          </a:xfrm>
          <a:prstGeom prst="rect">
            <a:avLst/>
          </a:prstGeom>
          <a:noFill/>
        </p:spPr>
        <p:txBody>
          <a:bodyPr wrap="square" rtlCol="0">
            <a:spAutoFit/>
          </a:bodyPr>
          <a:lstStyle/>
          <a:p>
            <a:r>
              <a:rPr lang="en-GB" dirty="0">
                <a:solidFill>
                  <a:srgbClr val="FF0000"/>
                </a:solidFill>
                <a:latin typeface="Aptos Display" panose="020B0004020202020204" pitchFamily="34" charset="0"/>
              </a:rPr>
              <a:t>Activity 2</a:t>
            </a:r>
          </a:p>
        </p:txBody>
      </p:sp>
    </p:spTree>
    <p:extLst>
      <p:ext uri="{BB962C8B-B14F-4D97-AF65-F5344CB8AC3E}">
        <p14:creationId xmlns:p14="http://schemas.microsoft.com/office/powerpoint/2010/main" val="3460013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4">
            <a:extLst>
              <a:ext uri="{FF2B5EF4-FFF2-40B4-BE49-F238E27FC236}">
                <a16:creationId xmlns:a16="http://schemas.microsoft.com/office/drawing/2014/main" id="{B7426443-E96E-5110-DE29-C535F5776DBB}"/>
              </a:ext>
            </a:extLst>
          </p:cNvPr>
          <p:cNvSpPr/>
          <p:nvPr/>
        </p:nvSpPr>
        <p:spPr>
          <a:xfrm>
            <a:off x="1459346" y="4326233"/>
            <a:ext cx="8508544" cy="1403927"/>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2" name="Rounded Rectangle 7">
            <a:extLst>
              <a:ext uri="{FF2B5EF4-FFF2-40B4-BE49-F238E27FC236}">
                <a16:creationId xmlns:a16="http://schemas.microsoft.com/office/drawing/2014/main" id="{5A303F7E-636F-3E5A-FD81-AE0EB8E2C524}"/>
              </a:ext>
            </a:extLst>
          </p:cNvPr>
          <p:cNvSpPr/>
          <p:nvPr/>
        </p:nvSpPr>
        <p:spPr>
          <a:xfrm>
            <a:off x="1459345" y="1585525"/>
            <a:ext cx="2900219" cy="255090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3" name="Rounded Rectangle 8">
            <a:extLst>
              <a:ext uri="{FF2B5EF4-FFF2-40B4-BE49-F238E27FC236}">
                <a16:creationId xmlns:a16="http://schemas.microsoft.com/office/drawing/2014/main" id="{62B0D50F-CB93-4722-3A31-D4F32BC27C66}"/>
              </a:ext>
            </a:extLst>
          </p:cNvPr>
          <p:cNvSpPr/>
          <p:nvPr/>
        </p:nvSpPr>
        <p:spPr>
          <a:xfrm>
            <a:off x="4659744" y="1585525"/>
            <a:ext cx="2900219" cy="2550909"/>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18" name="Rounded Rectangle 9">
            <a:extLst>
              <a:ext uri="{FF2B5EF4-FFF2-40B4-BE49-F238E27FC236}">
                <a16:creationId xmlns:a16="http://schemas.microsoft.com/office/drawing/2014/main" id="{FDFF062E-AA3D-9A3B-E430-750C84CFDBF0}"/>
              </a:ext>
            </a:extLst>
          </p:cNvPr>
          <p:cNvSpPr/>
          <p:nvPr/>
        </p:nvSpPr>
        <p:spPr>
          <a:xfrm>
            <a:off x="7790872" y="1585524"/>
            <a:ext cx="2900219" cy="255091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4" name="TextBox 3">
            <a:extLst>
              <a:ext uri="{FF2B5EF4-FFF2-40B4-BE49-F238E27FC236}">
                <a16:creationId xmlns:a16="http://schemas.microsoft.com/office/drawing/2014/main" id="{BCF3913B-E3DD-A227-D930-0E2FB9C579C0}"/>
              </a:ext>
            </a:extLst>
          </p:cNvPr>
          <p:cNvSpPr txBox="1"/>
          <p:nvPr/>
        </p:nvSpPr>
        <p:spPr>
          <a:xfrm>
            <a:off x="2295525" y="264109"/>
            <a:ext cx="7600950" cy="646331"/>
          </a:xfrm>
          <a:prstGeom prst="rect">
            <a:avLst/>
          </a:prstGeom>
          <a:noFill/>
        </p:spPr>
        <p:txBody>
          <a:bodyPr wrap="square" rtlCol="0">
            <a:spAutoFit/>
          </a:bodyPr>
          <a:lstStyle/>
          <a:p>
            <a:pPr algn="ctr"/>
            <a:r>
              <a:rPr lang="en-GB" sz="3600" dirty="0">
                <a:latin typeface="Aptos Display" panose="020B0004020202020204" pitchFamily="34" charset="0"/>
              </a:rPr>
              <a:t>Small group work</a:t>
            </a:r>
          </a:p>
        </p:txBody>
      </p:sp>
      <p:sp>
        <p:nvSpPr>
          <p:cNvPr id="6" name="TextBox 5">
            <a:extLst>
              <a:ext uri="{FF2B5EF4-FFF2-40B4-BE49-F238E27FC236}">
                <a16:creationId xmlns:a16="http://schemas.microsoft.com/office/drawing/2014/main" id="{0689CDB6-19A5-13C2-7608-E7A43C46EDE9}"/>
              </a:ext>
            </a:extLst>
          </p:cNvPr>
          <p:cNvSpPr txBox="1"/>
          <p:nvPr/>
        </p:nvSpPr>
        <p:spPr>
          <a:xfrm>
            <a:off x="1865745" y="4485959"/>
            <a:ext cx="8488219" cy="1077218"/>
          </a:xfrm>
          <a:prstGeom prst="rect">
            <a:avLst/>
          </a:prstGeom>
          <a:noFill/>
        </p:spPr>
        <p:txBody>
          <a:bodyPr wrap="square" rtlCol="0">
            <a:spAutoFit/>
          </a:bodyPr>
          <a:lstStyle/>
          <a:p>
            <a:pPr marL="342900" indent="-342900">
              <a:buAutoNum type="arabicPeriod"/>
            </a:pPr>
            <a:r>
              <a:rPr lang="en-GB" sz="1600" dirty="0">
                <a:latin typeface="Aptos Display" panose="020B0004020202020204" pitchFamily="34" charset="0"/>
                <a:cs typeface="Arial" panose="020B0604020202020204" pitchFamily="34" charset="0"/>
              </a:rPr>
              <a:t>What are the risks in this situation?</a:t>
            </a:r>
          </a:p>
          <a:p>
            <a:pPr marL="342900" indent="-342900">
              <a:buAutoNum type="arabicPeriod"/>
            </a:pPr>
            <a:r>
              <a:rPr lang="en-GB" sz="1600" dirty="0">
                <a:latin typeface="Aptos Display" panose="020B0004020202020204" pitchFamily="34" charset="0"/>
                <a:cs typeface="Arial" panose="020B0604020202020204" pitchFamily="34" charset="0"/>
              </a:rPr>
              <a:t>What could you do that would make the situation worse?</a:t>
            </a:r>
          </a:p>
          <a:p>
            <a:pPr marL="342900" indent="-342900">
              <a:buAutoNum type="arabicPeriod"/>
            </a:pPr>
            <a:r>
              <a:rPr lang="en-GB" sz="1600" dirty="0">
                <a:latin typeface="Aptos Display" panose="020B0004020202020204" pitchFamily="34" charset="0"/>
                <a:cs typeface="Arial" panose="020B0604020202020204" pitchFamily="34" charset="0"/>
              </a:rPr>
              <a:t>What is the safest course of action?</a:t>
            </a:r>
          </a:p>
          <a:p>
            <a:pPr marL="342900" indent="-342900">
              <a:buAutoNum type="arabicPeriod"/>
            </a:pPr>
            <a:r>
              <a:rPr lang="en-GB" sz="1600" dirty="0">
                <a:latin typeface="Aptos Display" panose="020B0004020202020204" pitchFamily="34" charset="0"/>
                <a:cs typeface="Arial" panose="020B0604020202020204" pitchFamily="34" charset="0"/>
              </a:rPr>
              <a:t>How can the situation be de-escalated?</a:t>
            </a:r>
          </a:p>
        </p:txBody>
      </p:sp>
      <p:sp>
        <p:nvSpPr>
          <p:cNvPr id="7" name="TextBox 6">
            <a:extLst>
              <a:ext uri="{FF2B5EF4-FFF2-40B4-BE49-F238E27FC236}">
                <a16:creationId xmlns:a16="http://schemas.microsoft.com/office/drawing/2014/main" id="{866C1B5A-3530-B11F-A22D-8F67B7D75B9B}"/>
              </a:ext>
            </a:extLst>
          </p:cNvPr>
          <p:cNvSpPr txBox="1"/>
          <p:nvPr/>
        </p:nvSpPr>
        <p:spPr>
          <a:xfrm>
            <a:off x="1617700" y="913693"/>
            <a:ext cx="8956600" cy="523220"/>
          </a:xfrm>
          <a:prstGeom prst="rect">
            <a:avLst/>
          </a:prstGeom>
          <a:noFill/>
        </p:spPr>
        <p:txBody>
          <a:bodyPr wrap="square" rtlCol="0">
            <a:spAutoFit/>
          </a:bodyPr>
          <a:lstStyle/>
          <a:p>
            <a:pPr algn="ctr"/>
            <a:r>
              <a:rPr lang="en-GB" sz="2800" dirty="0">
                <a:latin typeface="Aptos Display" panose="020B0004020202020204" pitchFamily="34" charset="0"/>
              </a:rPr>
              <a:t>Choose a scenario and work through the questions below</a:t>
            </a:r>
          </a:p>
        </p:txBody>
      </p:sp>
      <p:sp>
        <p:nvSpPr>
          <p:cNvPr id="11" name="TextBox 10">
            <a:extLst>
              <a:ext uri="{FF2B5EF4-FFF2-40B4-BE49-F238E27FC236}">
                <a16:creationId xmlns:a16="http://schemas.microsoft.com/office/drawing/2014/main" id="{89E7AC9C-68EC-E283-0F64-0BEF8ADD60C5}"/>
              </a:ext>
            </a:extLst>
          </p:cNvPr>
          <p:cNvSpPr txBox="1"/>
          <p:nvPr/>
        </p:nvSpPr>
        <p:spPr>
          <a:xfrm>
            <a:off x="1743364" y="1679226"/>
            <a:ext cx="2419927" cy="1323439"/>
          </a:xfrm>
          <a:prstGeom prst="rect">
            <a:avLst/>
          </a:prstGeom>
          <a:noFill/>
        </p:spPr>
        <p:txBody>
          <a:bodyPr wrap="square" rtlCol="0">
            <a:spAutoFit/>
          </a:bodyPr>
          <a:lstStyle/>
          <a:p>
            <a:r>
              <a:rPr lang="en-GB" sz="1600" dirty="0">
                <a:latin typeface="Aptos Display" panose="020B0004020202020204" pitchFamily="34" charset="0"/>
                <a:cs typeface="Arial" panose="020B0604020202020204" pitchFamily="34" charset="0"/>
              </a:rPr>
              <a:t>You are at a house party when someone pulls out a knife and starts showing it off, saying they carry it for protection.</a:t>
            </a:r>
          </a:p>
        </p:txBody>
      </p:sp>
      <p:sp>
        <p:nvSpPr>
          <p:cNvPr id="12" name="TextBox 11">
            <a:extLst>
              <a:ext uri="{FF2B5EF4-FFF2-40B4-BE49-F238E27FC236}">
                <a16:creationId xmlns:a16="http://schemas.microsoft.com/office/drawing/2014/main" id="{9AF5CCA3-4339-F81C-7182-DC7186F6A5D8}"/>
              </a:ext>
            </a:extLst>
          </p:cNvPr>
          <p:cNvSpPr txBox="1"/>
          <p:nvPr/>
        </p:nvSpPr>
        <p:spPr>
          <a:xfrm>
            <a:off x="4899889" y="1679226"/>
            <a:ext cx="2419927" cy="1569660"/>
          </a:xfrm>
          <a:prstGeom prst="rect">
            <a:avLst/>
          </a:prstGeom>
          <a:noFill/>
        </p:spPr>
        <p:txBody>
          <a:bodyPr wrap="square" rtlCol="0">
            <a:spAutoFit/>
          </a:bodyPr>
          <a:lstStyle/>
          <a:p>
            <a:r>
              <a:rPr lang="en-GB" sz="1600" dirty="0">
                <a:latin typeface="Aptos Display" panose="020B0004020202020204" pitchFamily="34" charset="0"/>
                <a:cs typeface="Arial" panose="020B0604020202020204" pitchFamily="34" charset="0"/>
              </a:rPr>
              <a:t>You are walking home late at night when a stranger appears and tells you to give him your money and phone. He has a knife in his hand.</a:t>
            </a:r>
          </a:p>
        </p:txBody>
      </p:sp>
      <p:sp>
        <p:nvSpPr>
          <p:cNvPr id="13" name="TextBox 12">
            <a:extLst>
              <a:ext uri="{FF2B5EF4-FFF2-40B4-BE49-F238E27FC236}">
                <a16:creationId xmlns:a16="http://schemas.microsoft.com/office/drawing/2014/main" id="{5C2C4B9A-3C93-BAF7-EBD5-46CED57B7D33}"/>
              </a:ext>
            </a:extLst>
          </p:cNvPr>
          <p:cNvSpPr txBox="1"/>
          <p:nvPr/>
        </p:nvSpPr>
        <p:spPr>
          <a:xfrm>
            <a:off x="8007927" y="1679226"/>
            <a:ext cx="2419927" cy="1569660"/>
          </a:xfrm>
          <a:prstGeom prst="rect">
            <a:avLst/>
          </a:prstGeom>
          <a:noFill/>
        </p:spPr>
        <p:txBody>
          <a:bodyPr wrap="square" rtlCol="0">
            <a:spAutoFit/>
          </a:bodyPr>
          <a:lstStyle/>
          <a:p>
            <a:r>
              <a:rPr lang="en-GB" sz="1600" dirty="0">
                <a:latin typeface="Aptos Display" panose="020B0004020202020204" pitchFamily="34" charset="0"/>
                <a:cs typeface="Arial" panose="020B0604020202020204" pitchFamily="34" charset="0"/>
              </a:rPr>
              <a:t>You are in a nightclub when you suddenly hear screaming. You see someone lying on the floor bleeding – they’ve been stabbed.</a:t>
            </a:r>
          </a:p>
        </p:txBody>
      </p:sp>
      <p:sp>
        <p:nvSpPr>
          <p:cNvPr id="14" name="TextBox 13">
            <a:extLst>
              <a:ext uri="{FF2B5EF4-FFF2-40B4-BE49-F238E27FC236}">
                <a16:creationId xmlns:a16="http://schemas.microsoft.com/office/drawing/2014/main" id="{DACE8AD3-4E06-6F1A-4D32-593F90F912DF}"/>
              </a:ext>
            </a:extLst>
          </p:cNvPr>
          <p:cNvSpPr txBox="1"/>
          <p:nvPr/>
        </p:nvSpPr>
        <p:spPr>
          <a:xfrm>
            <a:off x="1465486" y="1645692"/>
            <a:ext cx="729672"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D</a:t>
            </a:r>
          </a:p>
        </p:txBody>
      </p:sp>
      <p:sp>
        <p:nvSpPr>
          <p:cNvPr id="15" name="TextBox 14">
            <a:extLst>
              <a:ext uri="{FF2B5EF4-FFF2-40B4-BE49-F238E27FC236}">
                <a16:creationId xmlns:a16="http://schemas.microsoft.com/office/drawing/2014/main" id="{B638FB14-2A4A-D3E0-C166-DB7CD184C1E7}"/>
              </a:ext>
            </a:extLst>
          </p:cNvPr>
          <p:cNvSpPr txBox="1"/>
          <p:nvPr/>
        </p:nvSpPr>
        <p:spPr>
          <a:xfrm>
            <a:off x="4659742" y="1639952"/>
            <a:ext cx="729672"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E</a:t>
            </a:r>
          </a:p>
        </p:txBody>
      </p:sp>
      <p:sp>
        <p:nvSpPr>
          <p:cNvPr id="16" name="TextBox 15">
            <a:extLst>
              <a:ext uri="{FF2B5EF4-FFF2-40B4-BE49-F238E27FC236}">
                <a16:creationId xmlns:a16="http://schemas.microsoft.com/office/drawing/2014/main" id="{08DD7522-BA00-20FA-9CEE-177256098EA6}"/>
              </a:ext>
            </a:extLst>
          </p:cNvPr>
          <p:cNvSpPr txBox="1"/>
          <p:nvPr/>
        </p:nvSpPr>
        <p:spPr>
          <a:xfrm>
            <a:off x="7777018" y="1649491"/>
            <a:ext cx="729672"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F</a:t>
            </a:r>
          </a:p>
        </p:txBody>
      </p:sp>
      <p:sp>
        <p:nvSpPr>
          <p:cNvPr id="20" name="TextBox 19">
            <a:extLst>
              <a:ext uri="{FF2B5EF4-FFF2-40B4-BE49-F238E27FC236}">
                <a16:creationId xmlns:a16="http://schemas.microsoft.com/office/drawing/2014/main" id="{52CB37DF-B66A-57DB-8FDD-648336425C08}"/>
              </a:ext>
            </a:extLst>
          </p:cNvPr>
          <p:cNvSpPr txBox="1"/>
          <p:nvPr/>
        </p:nvSpPr>
        <p:spPr>
          <a:xfrm>
            <a:off x="9037781" y="6284697"/>
            <a:ext cx="2780145" cy="369332"/>
          </a:xfrm>
          <a:prstGeom prst="rect">
            <a:avLst/>
          </a:prstGeom>
          <a:noFill/>
        </p:spPr>
        <p:txBody>
          <a:bodyPr wrap="square" rtlCol="0">
            <a:spAutoFit/>
          </a:bodyPr>
          <a:lstStyle/>
          <a:p>
            <a:r>
              <a:rPr lang="en-GB" dirty="0">
                <a:solidFill>
                  <a:srgbClr val="FF0000"/>
                </a:solidFill>
                <a:latin typeface="Aptos Display" panose="020B0004020202020204" pitchFamily="34" charset="0"/>
              </a:rPr>
              <a:t>Activity 2</a:t>
            </a:r>
          </a:p>
        </p:txBody>
      </p:sp>
    </p:spTree>
    <p:extLst>
      <p:ext uri="{BB962C8B-B14F-4D97-AF65-F5344CB8AC3E}">
        <p14:creationId xmlns:p14="http://schemas.microsoft.com/office/powerpoint/2010/main" val="3619143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8A8771D-4A86-9485-6A54-AB75C60010DD}"/>
              </a:ext>
            </a:extLst>
          </p:cNvPr>
          <p:cNvSpPr txBox="1"/>
          <p:nvPr/>
        </p:nvSpPr>
        <p:spPr>
          <a:xfrm>
            <a:off x="2277053" y="307259"/>
            <a:ext cx="7600950" cy="646331"/>
          </a:xfrm>
          <a:prstGeom prst="rect">
            <a:avLst/>
          </a:prstGeom>
          <a:noFill/>
        </p:spPr>
        <p:txBody>
          <a:bodyPr wrap="square" rtlCol="0">
            <a:spAutoFit/>
          </a:bodyPr>
          <a:lstStyle/>
          <a:p>
            <a:pPr algn="ctr"/>
            <a:r>
              <a:rPr lang="en-GB" sz="3600" dirty="0">
                <a:latin typeface="Aptos Display" panose="020B0004020202020204" pitchFamily="34" charset="0"/>
              </a:rPr>
              <a:t>Stabbing First Aid </a:t>
            </a:r>
          </a:p>
        </p:txBody>
      </p:sp>
      <p:sp>
        <p:nvSpPr>
          <p:cNvPr id="5" name="TextBox 4">
            <a:extLst>
              <a:ext uri="{FF2B5EF4-FFF2-40B4-BE49-F238E27FC236}">
                <a16:creationId xmlns:a16="http://schemas.microsoft.com/office/drawing/2014/main" id="{E4D2580A-E15A-58DF-E615-BD66E7293965}"/>
              </a:ext>
            </a:extLst>
          </p:cNvPr>
          <p:cNvSpPr txBox="1"/>
          <p:nvPr/>
        </p:nvSpPr>
        <p:spPr>
          <a:xfrm>
            <a:off x="422663" y="1082022"/>
            <a:ext cx="11309730" cy="523220"/>
          </a:xfrm>
          <a:prstGeom prst="rect">
            <a:avLst/>
          </a:prstGeom>
          <a:noFill/>
        </p:spPr>
        <p:txBody>
          <a:bodyPr wrap="square" rtlCol="0">
            <a:spAutoFit/>
          </a:bodyPr>
          <a:lstStyle/>
          <a:p>
            <a:pPr algn="ctr"/>
            <a:r>
              <a:rPr lang="en-GB" sz="2800" dirty="0">
                <a:latin typeface="Aptos Display" panose="020B0004020202020204" pitchFamily="34" charset="0"/>
              </a:rPr>
              <a:t>Look at the statements on your sheet and match them to the headings below</a:t>
            </a:r>
          </a:p>
        </p:txBody>
      </p:sp>
      <p:sp>
        <p:nvSpPr>
          <p:cNvPr id="6" name="Rounded Rectangle 6">
            <a:extLst>
              <a:ext uri="{FF2B5EF4-FFF2-40B4-BE49-F238E27FC236}">
                <a16:creationId xmlns:a16="http://schemas.microsoft.com/office/drawing/2014/main" id="{FBC97C18-64CE-D18C-4AA0-6266C0E018D9}"/>
              </a:ext>
            </a:extLst>
          </p:cNvPr>
          <p:cNvSpPr/>
          <p:nvPr/>
        </p:nvSpPr>
        <p:spPr>
          <a:xfrm>
            <a:off x="2799040" y="2025639"/>
            <a:ext cx="6901022" cy="349924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7" name="TextBox 6">
            <a:extLst>
              <a:ext uri="{FF2B5EF4-FFF2-40B4-BE49-F238E27FC236}">
                <a16:creationId xmlns:a16="http://schemas.microsoft.com/office/drawing/2014/main" id="{C89C31D1-DC50-2B9D-74BE-0E7C5760932D}"/>
              </a:ext>
            </a:extLst>
          </p:cNvPr>
          <p:cNvSpPr txBox="1"/>
          <p:nvPr/>
        </p:nvSpPr>
        <p:spPr>
          <a:xfrm>
            <a:off x="3990905" y="2344101"/>
            <a:ext cx="3864315" cy="2862322"/>
          </a:xfrm>
          <a:prstGeom prst="rect">
            <a:avLst/>
          </a:prstGeom>
          <a:noFill/>
        </p:spPr>
        <p:txBody>
          <a:bodyPr wrap="square" rtlCol="0">
            <a:spAutoFit/>
          </a:bodyPr>
          <a:lstStyle/>
          <a:p>
            <a:r>
              <a:rPr lang="en-GB" sz="2000" dirty="0">
                <a:latin typeface="Aptos Display" panose="020B0004020202020204" pitchFamily="34" charset="0"/>
                <a:cs typeface="Arial" panose="020B0604020202020204" pitchFamily="34" charset="0"/>
              </a:rPr>
              <a:t>Ensure your own safety first</a:t>
            </a:r>
          </a:p>
          <a:p>
            <a:r>
              <a:rPr lang="en-GB" sz="2000" dirty="0">
                <a:latin typeface="Aptos Display" panose="020B0004020202020204" pitchFamily="34" charset="0"/>
                <a:cs typeface="Arial" panose="020B0604020202020204" pitchFamily="34" charset="0"/>
              </a:rPr>
              <a:t> </a:t>
            </a:r>
          </a:p>
          <a:p>
            <a:r>
              <a:rPr lang="en-GB" sz="2000" dirty="0">
                <a:latin typeface="Aptos Display" panose="020B0004020202020204" pitchFamily="34" charset="0"/>
                <a:cs typeface="Arial" panose="020B0604020202020204" pitchFamily="34" charset="0"/>
              </a:rPr>
              <a:t>Call 999 immediately</a:t>
            </a:r>
          </a:p>
          <a:p>
            <a:endParaRPr lang="en-GB" sz="2000" dirty="0">
              <a:latin typeface="Aptos Display" panose="020B0004020202020204" pitchFamily="34" charset="0"/>
              <a:cs typeface="Arial" panose="020B0604020202020204" pitchFamily="34" charset="0"/>
            </a:endParaRPr>
          </a:p>
          <a:p>
            <a:r>
              <a:rPr lang="en-GB" sz="2000" dirty="0">
                <a:latin typeface="Aptos Display" panose="020B0004020202020204" pitchFamily="34" charset="0"/>
                <a:cs typeface="Arial" panose="020B0604020202020204" pitchFamily="34" charset="0"/>
              </a:rPr>
              <a:t>Stop the bleeding</a:t>
            </a:r>
          </a:p>
          <a:p>
            <a:endParaRPr lang="en-GB" sz="2000" dirty="0">
              <a:latin typeface="Aptos Display" panose="020B0004020202020204" pitchFamily="34" charset="0"/>
              <a:cs typeface="Arial" panose="020B0604020202020204" pitchFamily="34" charset="0"/>
            </a:endParaRPr>
          </a:p>
          <a:p>
            <a:r>
              <a:rPr lang="en-GB" sz="2000" dirty="0">
                <a:latin typeface="Aptos Display" panose="020B0004020202020204" pitchFamily="34" charset="0"/>
                <a:cs typeface="Arial" panose="020B0604020202020204" pitchFamily="34" charset="0"/>
              </a:rPr>
              <a:t>Keep the victim calm</a:t>
            </a:r>
          </a:p>
          <a:p>
            <a:endParaRPr lang="en-GB" sz="2000" dirty="0">
              <a:latin typeface="Aptos Display" panose="020B0004020202020204" pitchFamily="34" charset="0"/>
              <a:cs typeface="Arial" panose="020B0604020202020204" pitchFamily="34" charset="0"/>
            </a:endParaRPr>
          </a:p>
          <a:p>
            <a:r>
              <a:rPr lang="en-GB" sz="2000" dirty="0">
                <a:latin typeface="Aptos Display" panose="020B0004020202020204" pitchFamily="34" charset="0"/>
                <a:cs typeface="Arial" panose="020B0604020202020204" pitchFamily="34" charset="0"/>
              </a:rPr>
              <a:t>Things you should not do</a:t>
            </a:r>
          </a:p>
        </p:txBody>
      </p:sp>
      <p:sp>
        <p:nvSpPr>
          <p:cNvPr id="8" name="TextBox 7">
            <a:extLst>
              <a:ext uri="{FF2B5EF4-FFF2-40B4-BE49-F238E27FC236}">
                <a16:creationId xmlns:a16="http://schemas.microsoft.com/office/drawing/2014/main" id="{E1205CBA-0E78-B6F7-BB7C-D2D1E93CDF7C}"/>
              </a:ext>
            </a:extLst>
          </p:cNvPr>
          <p:cNvSpPr txBox="1"/>
          <p:nvPr/>
        </p:nvSpPr>
        <p:spPr>
          <a:xfrm>
            <a:off x="3542566" y="2305107"/>
            <a:ext cx="896678"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A</a:t>
            </a:r>
          </a:p>
        </p:txBody>
      </p:sp>
      <p:sp>
        <p:nvSpPr>
          <p:cNvPr id="9" name="TextBox 8">
            <a:extLst>
              <a:ext uri="{FF2B5EF4-FFF2-40B4-BE49-F238E27FC236}">
                <a16:creationId xmlns:a16="http://schemas.microsoft.com/office/drawing/2014/main" id="{C936B15B-4A0D-7F8F-3A32-99D97413157D}"/>
              </a:ext>
            </a:extLst>
          </p:cNvPr>
          <p:cNvSpPr txBox="1"/>
          <p:nvPr/>
        </p:nvSpPr>
        <p:spPr>
          <a:xfrm>
            <a:off x="3542566" y="2919722"/>
            <a:ext cx="896678"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B</a:t>
            </a:r>
          </a:p>
        </p:txBody>
      </p:sp>
      <p:sp>
        <p:nvSpPr>
          <p:cNvPr id="10" name="TextBox 9">
            <a:extLst>
              <a:ext uri="{FF2B5EF4-FFF2-40B4-BE49-F238E27FC236}">
                <a16:creationId xmlns:a16="http://schemas.microsoft.com/office/drawing/2014/main" id="{40BCBAB6-6770-75EC-6CEE-C711873918E1}"/>
              </a:ext>
            </a:extLst>
          </p:cNvPr>
          <p:cNvSpPr txBox="1"/>
          <p:nvPr/>
        </p:nvSpPr>
        <p:spPr>
          <a:xfrm>
            <a:off x="3542566" y="3503893"/>
            <a:ext cx="896678"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C</a:t>
            </a:r>
          </a:p>
        </p:txBody>
      </p:sp>
      <p:sp>
        <p:nvSpPr>
          <p:cNvPr id="11" name="TextBox 10">
            <a:extLst>
              <a:ext uri="{FF2B5EF4-FFF2-40B4-BE49-F238E27FC236}">
                <a16:creationId xmlns:a16="http://schemas.microsoft.com/office/drawing/2014/main" id="{2167E473-76CF-1174-0B19-2BB694B56881}"/>
              </a:ext>
            </a:extLst>
          </p:cNvPr>
          <p:cNvSpPr txBox="1"/>
          <p:nvPr/>
        </p:nvSpPr>
        <p:spPr>
          <a:xfrm>
            <a:off x="3542566" y="4137767"/>
            <a:ext cx="896678"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D</a:t>
            </a:r>
          </a:p>
        </p:txBody>
      </p:sp>
      <p:sp>
        <p:nvSpPr>
          <p:cNvPr id="12" name="TextBox 11">
            <a:extLst>
              <a:ext uri="{FF2B5EF4-FFF2-40B4-BE49-F238E27FC236}">
                <a16:creationId xmlns:a16="http://schemas.microsoft.com/office/drawing/2014/main" id="{010B13BC-3D46-E6E3-BF0F-928BA65382F3}"/>
              </a:ext>
            </a:extLst>
          </p:cNvPr>
          <p:cNvSpPr txBox="1"/>
          <p:nvPr/>
        </p:nvSpPr>
        <p:spPr>
          <a:xfrm>
            <a:off x="3558608" y="4718798"/>
            <a:ext cx="896678" cy="523220"/>
          </a:xfrm>
          <a:prstGeom prst="rect">
            <a:avLst/>
          </a:prstGeom>
          <a:noFill/>
        </p:spPr>
        <p:txBody>
          <a:bodyPr wrap="square" rtlCol="0">
            <a:spAutoFit/>
          </a:bodyPr>
          <a:lstStyle/>
          <a:p>
            <a:r>
              <a:rPr lang="en-GB" sz="2800" dirty="0">
                <a:solidFill>
                  <a:srgbClr val="FF0000"/>
                </a:solidFill>
                <a:latin typeface="Aptos Display" panose="020B0004020202020204" pitchFamily="34" charset="0"/>
              </a:rPr>
              <a:t>E</a:t>
            </a:r>
          </a:p>
        </p:txBody>
      </p:sp>
      <p:sp>
        <p:nvSpPr>
          <p:cNvPr id="13" name="TextBox 12">
            <a:extLst>
              <a:ext uri="{FF2B5EF4-FFF2-40B4-BE49-F238E27FC236}">
                <a16:creationId xmlns:a16="http://schemas.microsoft.com/office/drawing/2014/main" id="{9BB6841D-BAB1-E029-1DC1-2519813533BD}"/>
              </a:ext>
            </a:extLst>
          </p:cNvPr>
          <p:cNvSpPr txBox="1"/>
          <p:nvPr/>
        </p:nvSpPr>
        <p:spPr>
          <a:xfrm>
            <a:off x="8662231" y="6181409"/>
            <a:ext cx="2780145" cy="369332"/>
          </a:xfrm>
          <a:prstGeom prst="rect">
            <a:avLst/>
          </a:prstGeom>
          <a:noFill/>
        </p:spPr>
        <p:txBody>
          <a:bodyPr wrap="square" rtlCol="0">
            <a:spAutoFit/>
          </a:bodyPr>
          <a:lstStyle/>
          <a:p>
            <a:r>
              <a:rPr lang="en-GB" dirty="0">
                <a:solidFill>
                  <a:srgbClr val="FF0000"/>
                </a:solidFill>
                <a:latin typeface="Aptos Display" panose="020B0004020202020204" pitchFamily="34" charset="0"/>
              </a:rPr>
              <a:t>Activity 3</a:t>
            </a:r>
          </a:p>
        </p:txBody>
      </p:sp>
    </p:spTree>
    <p:extLst>
      <p:ext uri="{BB962C8B-B14F-4D97-AF65-F5344CB8AC3E}">
        <p14:creationId xmlns:p14="http://schemas.microsoft.com/office/powerpoint/2010/main" val="1164033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2336" y="1077623"/>
            <a:ext cx="10187328" cy="4702753"/>
          </a:xfr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a:normAutofit fontScale="55000" lnSpcReduction="20000"/>
          </a:bodyPr>
          <a:lstStyle/>
          <a:p>
            <a:pPr marL="0" indent="0">
              <a:lnSpc>
                <a:spcPct val="120000"/>
              </a:lnSpc>
              <a:spcBef>
                <a:spcPts val="0"/>
              </a:spcBef>
              <a:buNone/>
            </a:pPr>
            <a:r>
              <a:rPr lang="en-GB" sz="3300" b="1" dirty="0">
                <a:latin typeface="Aptos Display" panose="020B0004020202020204" pitchFamily="34" charset="0"/>
              </a:rPr>
              <a:t>If you are worried about anything you have heard in today’s lesson, please speak to trusted adult.</a:t>
            </a:r>
          </a:p>
          <a:p>
            <a:pPr marL="0" indent="0">
              <a:lnSpc>
                <a:spcPct val="120000"/>
              </a:lnSpc>
              <a:spcBef>
                <a:spcPts val="0"/>
              </a:spcBef>
              <a:buNone/>
            </a:pPr>
            <a:endParaRPr lang="en-GB" sz="3300" b="1" dirty="0">
              <a:latin typeface="Aptos Display" panose="020B0004020202020204" pitchFamily="34" charset="0"/>
            </a:endParaRPr>
          </a:p>
          <a:p>
            <a:pPr marL="0" indent="0">
              <a:lnSpc>
                <a:spcPct val="120000"/>
              </a:lnSpc>
              <a:spcBef>
                <a:spcPts val="0"/>
              </a:spcBef>
              <a:buNone/>
            </a:pPr>
            <a:r>
              <a:rPr lang="en-GB" sz="3300" b="1" dirty="0">
                <a:latin typeface="Aptos Display" panose="020B0004020202020204" pitchFamily="34" charset="0"/>
              </a:rPr>
              <a:t>Knife crime is very rare but very real.</a:t>
            </a:r>
          </a:p>
          <a:p>
            <a:pPr marL="0" indent="0">
              <a:lnSpc>
                <a:spcPct val="120000"/>
              </a:lnSpc>
              <a:spcBef>
                <a:spcPts val="0"/>
              </a:spcBef>
              <a:buNone/>
            </a:pPr>
            <a:endParaRPr lang="en-GB" sz="3300" b="1" u="sng" dirty="0">
              <a:latin typeface="Aptos Display" panose="020B0004020202020204" pitchFamily="34" charset="0"/>
            </a:endParaRPr>
          </a:p>
          <a:p>
            <a:pPr marL="0" indent="0">
              <a:lnSpc>
                <a:spcPct val="120000"/>
              </a:lnSpc>
              <a:spcBef>
                <a:spcPts val="0"/>
              </a:spcBef>
              <a:buNone/>
            </a:pPr>
            <a:r>
              <a:rPr lang="en-GB" sz="3300" b="1" dirty="0">
                <a:latin typeface="Aptos Display" panose="020B0004020202020204" pitchFamily="34" charset="0"/>
              </a:rPr>
              <a:t>We can work together to make good decisions and keep ourselves and others safe.</a:t>
            </a:r>
          </a:p>
          <a:p>
            <a:pPr marL="0" indent="0">
              <a:lnSpc>
                <a:spcPct val="120000"/>
              </a:lnSpc>
              <a:spcBef>
                <a:spcPts val="0"/>
              </a:spcBef>
              <a:buNone/>
            </a:pPr>
            <a:r>
              <a:rPr lang="en-GB" sz="3300" dirty="0">
                <a:latin typeface="Aptos Display" panose="020B0004020202020204" pitchFamily="34" charset="0"/>
              </a:rPr>
              <a:t>If you are concerned about knives or other weapons that your friends or any other family member might have, these are the people who can help you.</a:t>
            </a:r>
          </a:p>
          <a:p>
            <a:pPr marL="0" indent="0">
              <a:lnSpc>
                <a:spcPct val="120000"/>
              </a:lnSpc>
              <a:spcBef>
                <a:spcPts val="0"/>
              </a:spcBef>
              <a:buNone/>
            </a:pPr>
            <a:endParaRPr lang="en-GB" sz="3300" dirty="0">
              <a:latin typeface="Aptos Display" panose="020B0004020202020204" pitchFamily="34" charset="0"/>
            </a:endParaRPr>
          </a:p>
          <a:p>
            <a:pPr>
              <a:lnSpc>
                <a:spcPct val="120000"/>
              </a:lnSpc>
              <a:spcBef>
                <a:spcPts val="0"/>
              </a:spcBef>
            </a:pPr>
            <a:r>
              <a:rPr lang="en-GB" sz="3300" dirty="0">
                <a:latin typeface="Aptos Display" panose="020B0004020202020204" pitchFamily="34" charset="0"/>
              </a:rPr>
              <a:t>Teachers and any other school staff that you trust</a:t>
            </a:r>
          </a:p>
          <a:p>
            <a:pPr>
              <a:lnSpc>
                <a:spcPct val="120000"/>
              </a:lnSpc>
              <a:spcBef>
                <a:spcPts val="0"/>
              </a:spcBef>
            </a:pPr>
            <a:r>
              <a:rPr lang="en-GB" sz="3300" dirty="0">
                <a:latin typeface="Aptos Display" panose="020B0004020202020204" pitchFamily="34" charset="0"/>
              </a:rPr>
              <a:t>Family</a:t>
            </a:r>
          </a:p>
          <a:p>
            <a:pPr>
              <a:lnSpc>
                <a:spcPct val="120000"/>
              </a:lnSpc>
              <a:spcBef>
                <a:spcPts val="0"/>
              </a:spcBef>
            </a:pPr>
            <a:r>
              <a:rPr lang="en-GB" sz="3300" dirty="0">
                <a:latin typeface="Aptos Display" panose="020B0004020202020204" pitchFamily="34" charset="0"/>
              </a:rPr>
              <a:t>Friends</a:t>
            </a:r>
          </a:p>
          <a:p>
            <a:pPr>
              <a:lnSpc>
                <a:spcPct val="120000"/>
              </a:lnSpc>
              <a:spcBef>
                <a:spcPts val="0"/>
              </a:spcBef>
            </a:pPr>
            <a:r>
              <a:rPr lang="en-GB" sz="3300" dirty="0">
                <a:latin typeface="Aptos Display" panose="020B0004020202020204" pitchFamily="34" charset="0"/>
              </a:rPr>
              <a:t>Youth workers, sports/out of school activity coaches or tutors</a:t>
            </a:r>
          </a:p>
          <a:p>
            <a:pPr>
              <a:lnSpc>
                <a:spcPct val="120000"/>
              </a:lnSpc>
              <a:spcBef>
                <a:spcPts val="0"/>
              </a:spcBef>
            </a:pPr>
            <a:r>
              <a:rPr lang="en-GB" sz="3300" dirty="0">
                <a:latin typeface="Aptos Display" panose="020B0004020202020204" pitchFamily="34" charset="0"/>
              </a:rPr>
              <a:t>The Police</a:t>
            </a:r>
          </a:p>
          <a:p>
            <a:pPr>
              <a:lnSpc>
                <a:spcPct val="120000"/>
              </a:lnSpc>
              <a:spcBef>
                <a:spcPts val="0"/>
              </a:spcBef>
            </a:pPr>
            <a:r>
              <a:rPr lang="en-GB" sz="3300" dirty="0">
                <a:latin typeface="Aptos Display" panose="020B0004020202020204" pitchFamily="34" charset="0"/>
              </a:rPr>
              <a:t>Childline 0800 1111</a:t>
            </a:r>
          </a:p>
          <a:p>
            <a:pPr>
              <a:lnSpc>
                <a:spcPct val="120000"/>
              </a:lnSpc>
              <a:spcBef>
                <a:spcPts val="0"/>
              </a:spcBef>
            </a:pPr>
            <a:endParaRPr lang="en-GB" sz="3300" dirty="0">
              <a:latin typeface="Aptos Display" panose="020B0004020202020204" pitchFamily="34" charset="0"/>
            </a:endParaRPr>
          </a:p>
          <a:p>
            <a:pPr>
              <a:lnSpc>
                <a:spcPct val="120000"/>
              </a:lnSpc>
              <a:spcBef>
                <a:spcPts val="0"/>
              </a:spcBef>
            </a:pPr>
            <a:r>
              <a:rPr lang="en-GB" sz="3300" dirty="0">
                <a:latin typeface="Aptos Display" panose="020B0004020202020204" pitchFamily="34" charset="0"/>
              </a:rPr>
              <a:t>You can also contact Fearless on 0800 555 111 to give information anonymously.</a:t>
            </a:r>
          </a:p>
          <a:p>
            <a:endParaRPr lang="en-GB" sz="2400" dirty="0">
              <a:latin typeface="Aptos Display" panose="020B0004020202020204" pitchFamily="34" charset="0"/>
            </a:endParaRPr>
          </a:p>
          <a:p>
            <a:pPr marL="0" indent="0">
              <a:buNone/>
            </a:pPr>
            <a:endParaRPr lang="en-GB" dirty="0">
              <a:latin typeface="Aptos Display" panose="020B0004020202020204" pitchFamily="34" charset="0"/>
            </a:endParaRPr>
          </a:p>
        </p:txBody>
      </p:sp>
      <p:sp>
        <p:nvSpPr>
          <p:cNvPr id="5" name="TextBox 4"/>
          <p:cNvSpPr txBox="1"/>
          <p:nvPr/>
        </p:nvSpPr>
        <p:spPr>
          <a:xfrm>
            <a:off x="2168659" y="341252"/>
            <a:ext cx="7600950" cy="646331"/>
          </a:xfrm>
          <a:prstGeom prst="rect">
            <a:avLst/>
          </a:prstGeom>
          <a:noFill/>
        </p:spPr>
        <p:txBody>
          <a:bodyPr wrap="square" rtlCol="0">
            <a:spAutoFit/>
          </a:bodyPr>
          <a:lstStyle/>
          <a:p>
            <a:pPr algn="ctr"/>
            <a:r>
              <a:rPr lang="en-GB" sz="3600" dirty="0">
                <a:latin typeface="Aptos Display" panose="020B0004020202020204" pitchFamily="34" charset="0"/>
              </a:rPr>
              <a:t>Signposting</a:t>
            </a:r>
          </a:p>
        </p:txBody>
      </p:sp>
    </p:spTree>
    <p:extLst>
      <p:ext uri="{BB962C8B-B14F-4D97-AF65-F5344CB8AC3E}">
        <p14:creationId xmlns:p14="http://schemas.microsoft.com/office/powerpoint/2010/main" val="192586588"/>
      </p:ext>
    </p:extLst>
  </p:cSld>
  <p:clrMapOvr>
    <a:masterClrMapping/>
  </p:clrMapOvr>
  <mc:AlternateContent xmlns:mc="http://schemas.openxmlformats.org/markup-compatibility/2006" xmlns:p14="http://schemas.microsoft.com/office/powerpoint/2010/main">
    <mc:Choice Requires="p14">
      <p:transition spd="slow" p14:dur="2000" advTm="40417"/>
    </mc:Choice>
    <mc:Fallback xmlns="">
      <p:transition spd="slow" advTm="4041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9">
            <a:extLst>
              <a:ext uri="{FF2B5EF4-FFF2-40B4-BE49-F238E27FC236}">
                <a16:creationId xmlns:a16="http://schemas.microsoft.com/office/drawing/2014/main" id="{4D0A7B11-5934-F6DE-D9F9-009EE80DAF0E}"/>
              </a:ext>
            </a:extLst>
          </p:cNvPr>
          <p:cNvSpPr/>
          <p:nvPr/>
        </p:nvSpPr>
        <p:spPr>
          <a:xfrm>
            <a:off x="435035" y="5261098"/>
            <a:ext cx="6054975" cy="493964"/>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lumMod val="75000"/>
                </a:schemeClr>
              </a:solidFill>
              <a:latin typeface="Aptos Display" panose="020B0004020202020204" pitchFamily="34" charset="0"/>
            </a:endParaRPr>
          </a:p>
        </p:txBody>
      </p:sp>
      <p:sp>
        <p:nvSpPr>
          <p:cNvPr id="5" name="TextBox 4">
            <a:extLst>
              <a:ext uri="{FF2B5EF4-FFF2-40B4-BE49-F238E27FC236}">
                <a16:creationId xmlns:a16="http://schemas.microsoft.com/office/drawing/2014/main" id="{D31B3384-D95D-7C03-F465-2F4F0F5AF1B5}"/>
              </a:ext>
            </a:extLst>
          </p:cNvPr>
          <p:cNvSpPr txBox="1"/>
          <p:nvPr/>
        </p:nvSpPr>
        <p:spPr>
          <a:xfrm>
            <a:off x="1378744" y="1031530"/>
            <a:ext cx="9661236" cy="646331"/>
          </a:xfrm>
          <a:prstGeom prst="rect">
            <a:avLst/>
          </a:prstGeom>
          <a:noFill/>
        </p:spPr>
        <p:txBody>
          <a:bodyPr wrap="square" rtlCol="0">
            <a:spAutoFit/>
          </a:bodyPr>
          <a:lstStyle/>
          <a:p>
            <a:pPr algn="ctr"/>
            <a:r>
              <a:rPr lang="en-GB" dirty="0">
                <a:latin typeface="Aptos Display" panose="020B0004020202020204" pitchFamily="34" charset="0"/>
              </a:rPr>
              <a:t>Starter Activity: Think of a typical person who would be a perpetrator of knife crime. Write notes around the figure on your sheet based on what you hear.</a:t>
            </a:r>
          </a:p>
        </p:txBody>
      </p:sp>
      <p:pic>
        <p:nvPicPr>
          <p:cNvPr id="6" name="Picture 5">
            <a:extLst>
              <a:ext uri="{FF2B5EF4-FFF2-40B4-BE49-F238E27FC236}">
                <a16:creationId xmlns:a16="http://schemas.microsoft.com/office/drawing/2014/main" id="{DC0ACD34-7411-D859-73B1-E000A15E0146}"/>
              </a:ext>
            </a:extLst>
          </p:cNvPr>
          <p:cNvPicPr>
            <a:picLocks noChangeAspect="1"/>
          </p:cNvPicPr>
          <p:nvPr/>
        </p:nvPicPr>
        <p:blipFill>
          <a:blip r:embed="rId2"/>
          <a:stretch>
            <a:fillRect/>
          </a:stretch>
        </p:blipFill>
        <p:spPr>
          <a:xfrm>
            <a:off x="5345109" y="1646610"/>
            <a:ext cx="1962294" cy="3536783"/>
          </a:xfrm>
          <a:prstGeom prst="rect">
            <a:avLst/>
          </a:prstGeom>
        </p:spPr>
      </p:pic>
      <p:sp>
        <p:nvSpPr>
          <p:cNvPr id="7" name="TextBox 6">
            <a:extLst>
              <a:ext uri="{FF2B5EF4-FFF2-40B4-BE49-F238E27FC236}">
                <a16:creationId xmlns:a16="http://schemas.microsoft.com/office/drawing/2014/main" id="{43DB6C39-E494-CACD-33A8-1811EED01B1E}"/>
              </a:ext>
            </a:extLst>
          </p:cNvPr>
          <p:cNvSpPr txBox="1"/>
          <p:nvPr/>
        </p:nvSpPr>
        <p:spPr>
          <a:xfrm>
            <a:off x="2670260" y="2032186"/>
            <a:ext cx="2355273" cy="338554"/>
          </a:xfrm>
          <a:prstGeom prst="rect">
            <a:avLst/>
          </a:prstGeom>
          <a:noFill/>
        </p:spPr>
        <p:txBody>
          <a:bodyPr wrap="square" rtlCol="0">
            <a:spAutoFit/>
          </a:bodyPr>
          <a:lstStyle/>
          <a:p>
            <a:pPr algn="ctr"/>
            <a:r>
              <a:rPr lang="en-GB" sz="1600" dirty="0">
                <a:latin typeface="Aptos Display" panose="020B0004020202020204" pitchFamily="34" charset="0"/>
              </a:rPr>
              <a:t>What gender are they?</a:t>
            </a:r>
          </a:p>
        </p:txBody>
      </p:sp>
      <p:sp>
        <p:nvSpPr>
          <p:cNvPr id="8" name="TextBox 7">
            <a:extLst>
              <a:ext uri="{FF2B5EF4-FFF2-40B4-BE49-F238E27FC236}">
                <a16:creationId xmlns:a16="http://schemas.microsoft.com/office/drawing/2014/main" id="{2E200A4A-73A3-5A4E-4F93-DE97661AACAC}"/>
              </a:ext>
            </a:extLst>
          </p:cNvPr>
          <p:cNvSpPr txBox="1"/>
          <p:nvPr/>
        </p:nvSpPr>
        <p:spPr>
          <a:xfrm>
            <a:off x="8517828" y="3090446"/>
            <a:ext cx="2355273" cy="338554"/>
          </a:xfrm>
          <a:prstGeom prst="rect">
            <a:avLst/>
          </a:prstGeom>
          <a:noFill/>
        </p:spPr>
        <p:txBody>
          <a:bodyPr wrap="square" rtlCol="0">
            <a:spAutoFit/>
          </a:bodyPr>
          <a:lstStyle/>
          <a:p>
            <a:pPr algn="ctr"/>
            <a:r>
              <a:rPr lang="en-GB" sz="1600" dirty="0">
                <a:latin typeface="Aptos Display" panose="020B0004020202020204" pitchFamily="34" charset="0"/>
              </a:rPr>
              <a:t>How old are they?</a:t>
            </a:r>
          </a:p>
        </p:txBody>
      </p:sp>
      <p:sp>
        <p:nvSpPr>
          <p:cNvPr id="9" name="TextBox 8">
            <a:extLst>
              <a:ext uri="{FF2B5EF4-FFF2-40B4-BE49-F238E27FC236}">
                <a16:creationId xmlns:a16="http://schemas.microsoft.com/office/drawing/2014/main" id="{0B2A5287-B217-1C3F-EBDA-6E28CDA9C32C}"/>
              </a:ext>
            </a:extLst>
          </p:cNvPr>
          <p:cNvSpPr txBox="1"/>
          <p:nvPr/>
        </p:nvSpPr>
        <p:spPr>
          <a:xfrm>
            <a:off x="7340192" y="4006887"/>
            <a:ext cx="2355273" cy="584775"/>
          </a:xfrm>
          <a:prstGeom prst="rect">
            <a:avLst/>
          </a:prstGeom>
          <a:noFill/>
        </p:spPr>
        <p:txBody>
          <a:bodyPr wrap="square" rtlCol="0">
            <a:spAutoFit/>
          </a:bodyPr>
          <a:lstStyle/>
          <a:p>
            <a:pPr algn="ctr"/>
            <a:r>
              <a:rPr lang="en-GB" sz="1600" dirty="0">
                <a:latin typeface="Aptos Display" panose="020B0004020202020204" pitchFamily="34" charset="0"/>
              </a:rPr>
              <a:t>What would they be wearing?</a:t>
            </a:r>
          </a:p>
        </p:txBody>
      </p:sp>
      <p:sp>
        <p:nvSpPr>
          <p:cNvPr id="10" name="TextBox 9">
            <a:extLst>
              <a:ext uri="{FF2B5EF4-FFF2-40B4-BE49-F238E27FC236}">
                <a16:creationId xmlns:a16="http://schemas.microsoft.com/office/drawing/2014/main" id="{A73841AB-EF02-191C-5979-DE15F6D59C42}"/>
              </a:ext>
            </a:extLst>
          </p:cNvPr>
          <p:cNvSpPr txBox="1"/>
          <p:nvPr/>
        </p:nvSpPr>
        <p:spPr>
          <a:xfrm>
            <a:off x="1230036" y="2905695"/>
            <a:ext cx="2355273" cy="584775"/>
          </a:xfrm>
          <a:prstGeom prst="rect">
            <a:avLst/>
          </a:prstGeom>
          <a:noFill/>
        </p:spPr>
        <p:txBody>
          <a:bodyPr wrap="square" rtlCol="0">
            <a:spAutoFit/>
          </a:bodyPr>
          <a:lstStyle/>
          <a:p>
            <a:pPr algn="ctr"/>
            <a:r>
              <a:rPr lang="en-GB" sz="1600" dirty="0">
                <a:latin typeface="Aptos Display" panose="020B0004020202020204" pitchFamily="34" charset="0"/>
              </a:rPr>
              <a:t>Where would they be heading?</a:t>
            </a:r>
          </a:p>
        </p:txBody>
      </p:sp>
      <p:sp>
        <p:nvSpPr>
          <p:cNvPr id="11" name="TextBox 10">
            <a:extLst>
              <a:ext uri="{FF2B5EF4-FFF2-40B4-BE49-F238E27FC236}">
                <a16:creationId xmlns:a16="http://schemas.microsoft.com/office/drawing/2014/main" id="{52EE969E-A76C-7AA7-479C-96573D3979A2}"/>
              </a:ext>
            </a:extLst>
          </p:cNvPr>
          <p:cNvSpPr txBox="1"/>
          <p:nvPr/>
        </p:nvSpPr>
        <p:spPr>
          <a:xfrm>
            <a:off x="7340193" y="1909075"/>
            <a:ext cx="2355273" cy="584775"/>
          </a:xfrm>
          <a:prstGeom prst="rect">
            <a:avLst/>
          </a:prstGeom>
          <a:noFill/>
        </p:spPr>
        <p:txBody>
          <a:bodyPr wrap="square" rtlCol="0">
            <a:spAutoFit/>
          </a:bodyPr>
          <a:lstStyle/>
          <a:p>
            <a:pPr algn="ctr"/>
            <a:r>
              <a:rPr lang="en-GB" sz="1600" dirty="0">
                <a:latin typeface="Aptos Display" panose="020B0004020202020204" pitchFamily="34" charset="0"/>
              </a:rPr>
              <a:t>Why would they be carrying a knife?</a:t>
            </a:r>
          </a:p>
        </p:txBody>
      </p:sp>
      <p:sp>
        <p:nvSpPr>
          <p:cNvPr id="12" name="TextBox 11">
            <a:extLst>
              <a:ext uri="{FF2B5EF4-FFF2-40B4-BE49-F238E27FC236}">
                <a16:creationId xmlns:a16="http://schemas.microsoft.com/office/drawing/2014/main" id="{C86DBE6A-3AEA-62CE-670B-63A055F54C2D}"/>
              </a:ext>
            </a:extLst>
          </p:cNvPr>
          <p:cNvSpPr txBox="1"/>
          <p:nvPr/>
        </p:nvSpPr>
        <p:spPr>
          <a:xfrm>
            <a:off x="2407673" y="4115920"/>
            <a:ext cx="2355273" cy="338554"/>
          </a:xfrm>
          <a:prstGeom prst="rect">
            <a:avLst/>
          </a:prstGeom>
          <a:noFill/>
        </p:spPr>
        <p:txBody>
          <a:bodyPr wrap="square" rtlCol="0">
            <a:spAutoFit/>
          </a:bodyPr>
          <a:lstStyle/>
          <a:p>
            <a:pPr algn="ctr"/>
            <a:r>
              <a:rPr lang="en-GB" sz="1600" dirty="0">
                <a:latin typeface="Aptos Display" panose="020B0004020202020204" pitchFamily="34" charset="0"/>
              </a:rPr>
              <a:t>What nationality are they?</a:t>
            </a:r>
          </a:p>
        </p:txBody>
      </p:sp>
      <p:sp>
        <p:nvSpPr>
          <p:cNvPr id="13" name="TextBox 12">
            <a:extLst>
              <a:ext uri="{FF2B5EF4-FFF2-40B4-BE49-F238E27FC236}">
                <a16:creationId xmlns:a16="http://schemas.microsoft.com/office/drawing/2014/main" id="{09AE3848-FCC8-BE56-3036-932C9E2A011D}"/>
              </a:ext>
            </a:extLst>
          </p:cNvPr>
          <p:cNvSpPr txBox="1"/>
          <p:nvPr/>
        </p:nvSpPr>
        <p:spPr>
          <a:xfrm>
            <a:off x="803555" y="314262"/>
            <a:ext cx="10894741" cy="707886"/>
          </a:xfrm>
          <a:prstGeom prst="rect">
            <a:avLst/>
          </a:prstGeom>
          <a:noFill/>
        </p:spPr>
        <p:txBody>
          <a:bodyPr wrap="square" rtlCol="0">
            <a:spAutoFit/>
          </a:bodyPr>
          <a:lstStyle/>
          <a:p>
            <a:pPr algn="ctr"/>
            <a:r>
              <a:rPr lang="en-GB" sz="4000" dirty="0">
                <a:latin typeface="Aptos Display" panose="020B0004020202020204" pitchFamily="34" charset="0"/>
              </a:rPr>
              <a:t>Knife Crime and Adult Situations</a:t>
            </a:r>
          </a:p>
        </p:txBody>
      </p:sp>
      <p:sp>
        <p:nvSpPr>
          <p:cNvPr id="15" name="TextBox 14">
            <a:extLst>
              <a:ext uri="{FF2B5EF4-FFF2-40B4-BE49-F238E27FC236}">
                <a16:creationId xmlns:a16="http://schemas.microsoft.com/office/drawing/2014/main" id="{6BAE8D28-66F3-52F8-B969-4D8DFA8D8D51}"/>
              </a:ext>
            </a:extLst>
          </p:cNvPr>
          <p:cNvSpPr txBox="1"/>
          <p:nvPr/>
        </p:nvSpPr>
        <p:spPr>
          <a:xfrm>
            <a:off x="494088" y="5338803"/>
            <a:ext cx="5917864" cy="338554"/>
          </a:xfrm>
          <a:prstGeom prst="rect">
            <a:avLst/>
          </a:prstGeom>
          <a:solidFill>
            <a:schemeClr val="accent1">
              <a:lumMod val="40000"/>
              <a:lumOff val="60000"/>
            </a:schemeClr>
          </a:solidFill>
        </p:spPr>
        <p:txBody>
          <a:bodyPr wrap="square" rtlCol="0">
            <a:spAutoFit/>
          </a:bodyPr>
          <a:lstStyle/>
          <a:p>
            <a:r>
              <a:rPr lang="en-GB" sz="1600" dirty="0">
                <a:latin typeface="Aptos Display" panose="020B0004020202020204" pitchFamily="34" charset="0"/>
                <a:cs typeface="Arial" panose="020B0604020202020204" pitchFamily="34" charset="0"/>
              </a:rPr>
              <a:t>Perpetrator – a person who carries out a harmful, illegal or immoral act</a:t>
            </a:r>
          </a:p>
        </p:txBody>
      </p:sp>
    </p:spTree>
    <p:extLst>
      <p:ext uri="{BB962C8B-B14F-4D97-AF65-F5344CB8AC3E}">
        <p14:creationId xmlns:p14="http://schemas.microsoft.com/office/powerpoint/2010/main" val="1617317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5B05AF-1958-9654-089E-EE42593AEF6C}"/>
              </a:ext>
            </a:extLst>
          </p:cNvPr>
          <p:cNvSpPr txBox="1"/>
          <p:nvPr/>
        </p:nvSpPr>
        <p:spPr>
          <a:xfrm>
            <a:off x="80455" y="206477"/>
            <a:ext cx="11646568" cy="1200329"/>
          </a:xfrm>
          <a:prstGeom prst="rect">
            <a:avLst/>
          </a:prstGeom>
          <a:noFill/>
        </p:spPr>
        <p:txBody>
          <a:bodyPr wrap="square" rtlCol="0">
            <a:spAutoFit/>
          </a:bodyPr>
          <a:lstStyle/>
          <a:p>
            <a:pPr algn="ctr"/>
            <a:r>
              <a:rPr lang="en-GB" sz="3600" dirty="0">
                <a:latin typeface="Aptos Display" panose="020B0004020202020204" pitchFamily="34" charset="0"/>
              </a:rPr>
              <a:t>Where do we get our perceptions about knife crime perpetrators from?</a:t>
            </a:r>
          </a:p>
        </p:txBody>
      </p:sp>
      <p:grpSp>
        <p:nvGrpSpPr>
          <p:cNvPr id="5" name="Group 4">
            <a:extLst>
              <a:ext uri="{FF2B5EF4-FFF2-40B4-BE49-F238E27FC236}">
                <a16:creationId xmlns:a16="http://schemas.microsoft.com/office/drawing/2014/main" id="{1B070E90-2838-13E7-8DAC-275B8F9E0E43}"/>
              </a:ext>
            </a:extLst>
          </p:cNvPr>
          <p:cNvGrpSpPr/>
          <p:nvPr/>
        </p:nvGrpSpPr>
        <p:grpSpPr>
          <a:xfrm>
            <a:off x="551268" y="1259074"/>
            <a:ext cx="10782300" cy="4192041"/>
            <a:chOff x="775856" y="1964925"/>
            <a:chExt cx="10782300" cy="4192041"/>
          </a:xfrm>
        </p:grpSpPr>
        <p:sp>
          <p:nvSpPr>
            <p:cNvPr id="6" name="Rounded Rectangle 8">
              <a:extLst>
                <a:ext uri="{FF2B5EF4-FFF2-40B4-BE49-F238E27FC236}">
                  <a16:creationId xmlns:a16="http://schemas.microsoft.com/office/drawing/2014/main" id="{1DBCA4AF-4FD9-C7D0-CEC1-A7918CE283F6}"/>
                </a:ext>
              </a:extLst>
            </p:cNvPr>
            <p:cNvSpPr/>
            <p:nvPr/>
          </p:nvSpPr>
          <p:spPr>
            <a:xfrm>
              <a:off x="775856" y="5678195"/>
              <a:ext cx="9501036" cy="478771"/>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7" name="TextBox 6">
              <a:extLst>
                <a:ext uri="{FF2B5EF4-FFF2-40B4-BE49-F238E27FC236}">
                  <a16:creationId xmlns:a16="http://schemas.microsoft.com/office/drawing/2014/main" id="{7443238F-8132-370F-B1C2-D9D90D352116}"/>
                </a:ext>
              </a:extLst>
            </p:cNvPr>
            <p:cNvSpPr txBox="1"/>
            <p:nvPr/>
          </p:nvSpPr>
          <p:spPr>
            <a:xfrm>
              <a:off x="1017660" y="3804939"/>
              <a:ext cx="9986962" cy="1323439"/>
            </a:xfrm>
            <a:prstGeom prst="rect">
              <a:avLst/>
            </a:prstGeom>
            <a:noFill/>
          </p:spPr>
          <p:txBody>
            <a:bodyPr wrap="square" rtlCol="0">
              <a:spAutoFit/>
            </a:bodyPr>
            <a:lstStyle/>
            <a:p>
              <a:r>
                <a:rPr lang="en-GB" sz="1600" dirty="0">
                  <a:latin typeface="Aptos Display" panose="020B0004020202020204" pitchFamily="34" charset="0"/>
                  <a:cs typeface="Arial" panose="020B0604020202020204" pitchFamily="34" charset="0"/>
                </a:rPr>
                <a:t>We get our perceptions about knife crime from many places, but one place is through the media, for instance TV, film, online articles and social media. </a:t>
              </a:r>
            </a:p>
            <a:p>
              <a:endParaRPr lang="en-GB" sz="1600" dirty="0">
                <a:latin typeface="Aptos Display" panose="020B0004020202020204" pitchFamily="34" charset="0"/>
                <a:cs typeface="Arial" panose="020B0604020202020204" pitchFamily="34" charset="0"/>
              </a:endParaRPr>
            </a:p>
            <a:p>
              <a:r>
                <a:rPr lang="en-GB" sz="1600" dirty="0">
                  <a:latin typeface="Aptos Display" panose="020B0004020202020204" pitchFamily="34" charset="0"/>
                  <a:cs typeface="Arial" panose="020B0604020202020204" pitchFamily="34" charset="0"/>
                </a:rPr>
                <a:t>Images and chosen stories that are used for articles and social media posts, send a strong message about who carries a knife, who commits knife crime and in what communities this happens,  which in turn creates harmful stereotypes.</a:t>
              </a:r>
            </a:p>
          </p:txBody>
        </p:sp>
        <p:sp>
          <p:nvSpPr>
            <p:cNvPr id="8" name="TextBox 7">
              <a:extLst>
                <a:ext uri="{FF2B5EF4-FFF2-40B4-BE49-F238E27FC236}">
                  <a16:creationId xmlns:a16="http://schemas.microsoft.com/office/drawing/2014/main" id="{488AC2F8-DE5F-EB1E-B226-4F45EDF7CA0F}"/>
                </a:ext>
              </a:extLst>
            </p:cNvPr>
            <p:cNvSpPr txBox="1"/>
            <p:nvPr/>
          </p:nvSpPr>
          <p:spPr>
            <a:xfrm>
              <a:off x="775856" y="5761556"/>
              <a:ext cx="10782300" cy="338554"/>
            </a:xfrm>
            <a:prstGeom prst="rect">
              <a:avLst/>
            </a:prstGeom>
            <a:noFill/>
          </p:spPr>
          <p:txBody>
            <a:bodyPr wrap="square" rtlCol="0">
              <a:spAutoFit/>
            </a:bodyPr>
            <a:lstStyle/>
            <a:p>
              <a:r>
                <a:rPr lang="en-GB" sz="1600" dirty="0">
                  <a:latin typeface="Aptos Display" panose="020B0004020202020204" pitchFamily="34" charset="0"/>
                  <a:cs typeface="Arial" panose="020B0604020202020204" pitchFamily="34" charset="0"/>
                </a:rPr>
                <a:t>Stereotype – A set idea that people have about what someone or something is like, especially an idea that is wrong </a:t>
              </a:r>
            </a:p>
          </p:txBody>
        </p:sp>
        <p:pic>
          <p:nvPicPr>
            <p:cNvPr id="9" name="Picture 4" descr="People Watching Tv Pictures | Download Free Images on Unsplash">
              <a:extLst>
                <a:ext uri="{FF2B5EF4-FFF2-40B4-BE49-F238E27FC236}">
                  <a16:creationId xmlns:a16="http://schemas.microsoft.com/office/drawing/2014/main" id="{BC848ADD-C527-1860-1B56-4094704C5D6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6433" y="2260546"/>
              <a:ext cx="1479411" cy="118755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2" descr="Facts About Online News. It has created a bunch of opportunities… | by Baja  New Castle | Medium">
              <a:extLst>
                <a:ext uri="{FF2B5EF4-FFF2-40B4-BE49-F238E27FC236}">
                  <a16:creationId xmlns:a16="http://schemas.microsoft.com/office/drawing/2014/main" id="{1185DEF5-6C6A-436A-2E19-2466AD6F1D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6937" y="1964925"/>
              <a:ext cx="27432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4" descr="Social Media: how to use it safely - NCSC.GOV.UK">
              <a:extLst>
                <a:ext uri="{FF2B5EF4-FFF2-40B4-BE49-F238E27FC236}">
                  <a16:creationId xmlns:a16="http://schemas.microsoft.com/office/drawing/2014/main" id="{F389BFC7-A308-A52A-299A-7A97D92BFB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64897" y="2112735"/>
              <a:ext cx="2049376" cy="136850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5589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9346" y="298968"/>
            <a:ext cx="9661236" cy="1200329"/>
          </a:xfrm>
          <a:prstGeom prst="rect">
            <a:avLst/>
          </a:prstGeom>
          <a:noFill/>
        </p:spPr>
        <p:txBody>
          <a:bodyPr wrap="square" rtlCol="0">
            <a:spAutoFit/>
          </a:bodyPr>
          <a:lstStyle/>
          <a:p>
            <a:pPr algn="ctr"/>
            <a:r>
              <a:rPr lang="en-GB" sz="3600" dirty="0">
                <a:latin typeface="Aptos Display" panose="020B0004020202020204" pitchFamily="34" charset="0"/>
              </a:rPr>
              <a:t>Key facts and statistics about people who commit knife crime</a:t>
            </a:r>
          </a:p>
        </p:txBody>
      </p:sp>
      <p:sp>
        <p:nvSpPr>
          <p:cNvPr id="2" name="TextBox 1"/>
          <p:cNvSpPr txBox="1"/>
          <p:nvPr/>
        </p:nvSpPr>
        <p:spPr>
          <a:xfrm>
            <a:off x="1165146" y="1908868"/>
            <a:ext cx="10249621" cy="369332"/>
          </a:xfrm>
          <a:prstGeom prst="rect">
            <a:avLst/>
          </a:prstGeom>
          <a:noFill/>
        </p:spPr>
        <p:txBody>
          <a:bodyPr wrap="square" rtlCol="0">
            <a:spAutoFit/>
          </a:bodyPr>
          <a:lstStyle/>
          <a:p>
            <a:r>
              <a:rPr lang="en-GB" dirty="0">
                <a:latin typeface="Aptos Display" panose="020B0004020202020204" pitchFamily="34" charset="0"/>
              </a:rPr>
              <a:t>In South Yorkshire, from 2020 to 2024, 83% of known suspects were male. </a:t>
            </a:r>
          </a:p>
        </p:txBody>
      </p:sp>
      <p:sp>
        <p:nvSpPr>
          <p:cNvPr id="11" name="TextBox 10"/>
          <p:cNvSpPr txBox="1"/>
          <p:nvPr/>
        </p:nvSpPr>
        <p:spPr>
          <a:xfrm>
            <a:off x="1118965" y="2991260"/>
            <a:ext cx="10249621" cy="646331"/>
          </a:xfrm>
          <a:prstGeom prst="rect">
            <a:avLst/>
          </a:prstGeom>
          <a:noFill/>
        </p:spPr>
        <p:txBody>
          <a:bodyPr wrap="square" rtlCol="0">
            <a:spAutoFit/>
          </a:bodyPr>
          <a:lstStyle/>
          <a:p>
            <a:r>
              <a:rPr lang="en-GB" dirty="0">
                <a:latin typeface="Aptos Display" panose="020B0004020202020204" pitchFamily="34" charset="0"/>
              </a:rPr>
              <a:t>16.3% of KNOWN suspects were aged between 10 to 17 in the years 2020-2024. </a:t>
            </a:r>
          </a:p>
          <a:p>
            <a:endParaRPr lang="en-GB" dirty="0">
              <a:latin typeface="Aptos Display" panose="020B0004020202020204" pitchFamily="34" charset="0"/>
            </a:endParaRPr>
          </a:p>
        </p:txBody>
      </p:sp>
      <p:sp>
        <p:nvSpPr>
          <p:cNvPr id="3" name="Rectangle 2"/>
          <p:cNvSpPr/>
          <p:nvPr/>
        </p:nvSpPr>
        <p:spPr>
          <a:xfrm>
            <a:off x="1046440" y="3909195"/>
            <a:ext cx="10249621" cy="646331"/>
          </a:xfrm>
          <a:prstGeom prst="rect">
            <a:avLst/>
          </a:prstGeom>
        </p:spPr>
        <p:txBody>
          <a:bodyPr wrap="square">
            <a:spAutoFit/>
          </a:bodyPr>
          <a:lstStyle/>
          <a:p>
            <a:r>
              <a:rPr lang="en-GB" dirty="0">
                <a:solidFill>
                  <a:srgbClr val="000000"/>
                </a:solidFill>
                <a:latin typeface="Aptos Display" panose="020B0004020202020204" pitchFamily="34" charset="0"/>
                <a:cs typeface="Calibri" panose="020F0502020204030204" pitchFamily="34" charset="0"/>
              </a:rPr>
              <a:t>Recent analysis of data collected in the UK indicates that there is no statistically significant relationship between ethnicity and weapon carrying</a:t>
            </a:r>
            <a:endParaRPr lang="en-GB" dirty="0">
              <a:latin typeface="Aptos Display" panose="020B0004020202020204" pitchFamily="34" charset="0"/>
              <a:cs typeface="Calibri" panose="020F0502020204030204" pitchFamily="34" charset="0"/>
            </a:endParaRPr>
          </a:p>
        </p:txBody>
      </p:sp>
      <p:sp>
        <p:nvSpPr>
          <p:cNvPr id="13" name="Rectangle 12"/>
          <p:cNvSpPr/>
          <p:nvPr/>
        </p:nvSpPr>
        <p:spPr>
          <a:xfrm>
            <a:off x="1118964" y="4951092"/>
            <a:ext cx="10249621" cy="646331"/>
          </a:xfrm>
          <a:prstGeom prst="rect">
            <a:avLst/>
          </a:prstGeom>
        </p:spPr>
        <p:txBody>
          <a:bodyPr wrap="square">
            <a:spAutoFit/>
          </a:bodyPr>
          <a:lstStyle/>
          <a:p>
            <a:r>
              <a:rPr lang="en-GB" dirty="0">
                <a:latin typeface="Aptos Display" panose="020B0004020202020204" pitchFamily="34" charset="0"/>
                <a:cs typeface="Calibri" panose="020F0502020204030204" pitchFamily="34" charset="0"/>
              </a:rPr>
              <a:t>The most common place where knife crime happens is in town centres, and in the evening. However, after school is also a common time.</a:t>
            </a:r>
          </a:p>
        </p:txBody>
      </p:sp>
      <p:sp>
        <p:nvSpPr>
          <p:cNvPr id="5" name="Rectangle 4"/>
          <p:cNvSpPr/>
          <p:nvPr/>
        </p:nvSpPr>
        <p:spPr>
          <a:xfrm>
            <a:off x="927742" y="1591090"/>
            <a:ext cx="10487025" cy="7620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ptos Display" panose="020B0004020202020204" pitchFamily="34" charset="0"/>
            </a:endParaRPr>
          </a:p>
        </p:txBody>
      </p:sp>
      <p:sp>
        <p:nvSpPr>
          <p:cNvPr id="6" name="Rectangle 5"/>
          <p:cNvSpPr/>
          <p:nvPr/>
        </p:nvSpPr>
        <p:spPr>
          <a:xfrm>
            <a:off x="927742" y="2660660"/>
            <a:ext cx="10487025" cy="7620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ptos Display" panose="020B0004020202020204" pitchFamily="34" charset="0"/>
            </a:endParaRPr>
          </a:p>
        </p:txBody>
      </p:sp>
      <p:sp>
        <p:nvSpPr>
          <p:cNvPr id="8" name="Rectangle 7"/>
          <p:cNvSpPr/>
          <p:nvPr/>
        </p:nvSpPr>
        <p:spPr>
          <a:xfrm>
            <a:off x="927742" y="3771224"/>
            <a:ext cx="10487025" cy="7620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ptos Display" panose="020B0004020202020204" pitchFamily="34" charset="0"/>
            </a:endParaRPr>
          </a:p>
        </p:txBody>
      </p:sp>
      <p:sp>
        <p:nvSpPr>
          <p:cNvPr id="9" name="Rectangle 8"/>
          <p:cNvSpPr/>
          <p:nvPr/>
        </p:nvSpPr>
        <p:spPr>
          <a:xfrm>
            <a:off x="927742" y="4837053"/>
            <a:ext cx="10487025" cy="76200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ptos Display" panose="020B0004020202020204" pitchFamily="34" charset="0"/>
            </a:endParaRPr>
          </a:p>
        </p:txBody>
      </p:sp>
    </p:spTree>
    <p:extLst>
      <p:ext uri="{BB962C8B-B14F-4D97-AF65-F5344CB8AC3E}">
        <p14:creationId xmlns:p14="http://schemas.microsoft.com/office/powerpoint/2010/main" val="237273504"/>
      </p:ext>
    </p:extLst>
  </p:cSld>
  <p:clrMapOvr>
    <a:masterClrMapping/>
  </p:clrMapOvr>
  <mc:AlternateContent xmlns:mc="http://schemas.openxmlformats.org/markup-compatibility/2006" xmlns:p14="http://schemas.microsoft.com/office/powerpoint/2010/main">
    <mc:Choice Requires="p14">
      <p:transition spd="slow" p14:dur="2000" advTm="27669"/>
    </mc:Choice>
    <mc:Fallback xmlns="">
      <p:transition spd="slow" advTm="276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250"/>
                                        <p:tgtEl>
                                          <p:spTgt spid="5"/>
                                        </p:tgtEl>
                                      </p:cBhvr>
                                    </p:animEffect>
                                    <p:set>
                                      <p:cBhvr>
                                        <p:cTn id="7" dur="1" fill="hold">
                                          <p:stCondLst>
                                            <p:cond delay="124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1250"/>
                                        <p:tgtEl>
                                          <p:spTgt spid="6"/>
                                        </p:tgtEl>
                                      </p:cBhvr>
                                    </p:animEffect>
                                    <p:set>
                                      <p:cBhvr>
                                        <p:cTn id="12" dur="1" fill="hold">
                                          <p:stCondLst>
                                            <p:cond delay="124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1250"/>
                                        <p:tgtEl>
                                          <p:spTgt spid="8"/>
                                        </p:tgtEl>
                                      </p:cBhvr>
                                    </p:animEffect>
                                    <p:set>
                                      <p:cBhvr>
                                        <p:cTn id="17" dur="1" fill="hold">
                                          <p:stCondLst>
                                            <p:cond delay="124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1250"/>
                                        <p:tgtEl>
                                          <p:spTgt spid="9"/>
                                        </p:tgtEl>
                                      </p:cBhvr>
                                    </p:animEffect>
                                    <p:set>
                                      <p:cBhvr>
                                        <p:cTn id="22" dur="1" fill="hold">
                                          <p:stCondLst>
                                            <p:cond delay="124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216359-5726-441A-9A26-7D43537D804A}"/>
              </a:ext>
            </a:extLst>
          </p:cNvPr>
          <p:cNvSpPr>
            <a:spLocks noGrp="1"/>
          </p:cNvSpPr>
          <p:nvPr>
            <p:ph idx="1"/>
          </p:nvPr>
        </p:nvSpPr>
        <p:spPr>
          <a:xfrm>
            <a:off x="650380" y="1035080"/>
            <a:ext cx="10515600" cy="3288469"/>
          </a:xfrm>
          <a:solidFill>
            <a:schemeClr val="bg1"/>
          </a:solidFill>
        </p:spPr>
        <p:txBody>
          <a:bodyPr>
            <a:normAutofit fontScale="77500" lnSpcReduction="20000"/>
          </a:bodyPr>
          <a:lstStyle/>
          <a:p>
            <a:r>
              <a:rPr lang="en-GB" sz="2900" dirty="0">
                <a:cs typeface="Arial" panose="020B0604020202020204" pitchFamily="34" charset="0"/>
              </a:rPr>
              <a:t>They believe it provides protection/self defence</a:t>
            </a:r>
          </a:p>
          <a:p>
            <a:r>
              <a:rPr lang="en-GB" sz="2900" dirty="0">
                <a:cs typeface="Arial" panose="020B0604020202020204" pitchFamily="34" charset="0"/>
              </a:rPr>
              <a:t>To instil fear in others</a:t>
            </a:r>
          </a:p>
          <a:p>
            <a:r>
              <a:rPr lang="en-GB" sz="2900" dirty="0">
                <a:cs typeface="Arial" panose="020B0604020202020204" pitchFamily="34" charset="0"/>
              </a:rPr>
              <a:t>They feel scared or fear other people are carrying knives</a:t>
            </a:r>
          </a:p>
          <a:p>
            <a:r>
              <a:rPr lang="en-GB" sz="2900" dirty="0">
                <a:cs typeface="Arial" panose="020B0604020202020204" pitchFamily="34" charset="0"/>
              </a:rPr>
              <a:t>It makes them feel tough</a:t>
            </a:r>
          </a:p>
          <a:p>
            <a:r>
              <a:rPr lang="en-GB" sz="2900" dirty="0">
                <a:cs typeface="Arial" panose="020B0604020202020204" pitchFamily="34" charset="0"/>
              </a:rPr>
              <a:t>They believe it earns respect</a:t>
            </a:r>
          </a:p>
          <a:p>
            <a:r>
              <a:rPr lang="en-GB" sz="2900" dirty="0">
                <a:cs typeface="Arial" panose="020B0604020202020204" pitchFamily="34" charset="0"/>
              </a:rPr>
              <a:t>They think people will like them more</a:t>
            </a:r>
          </a:p>
          <a:p>
            <a:r>
              <a:rPr lang="en-GB" sz="2900" dirty="0">
                <a:cs typeface="Arial" panose="020B0604020202020204" pitchFamily="34" charset="0"/>
              </a:rPr>
              <a:t>Peer pressure</a:t>
            </a:r>
          </a:p>
          <a:p>
            <a:r>
              <a:rPr lang="en-GB" sz="2900" dirty="0">
                <a:cs typeface="Arial" panose="020B0604020202020204" pitchFamily="34" charset="0"/>
              </a:rPr>
              <a:t>They carry it for someone else </a:t>
            </a:r>
          </a:p>
          <a:p>
            <a:r>
              <a:rPr lang="en-GB" sz="2900" dirty="0">
                <a:cs typeface="Arial" panose="020B0604020202020204" pitchFamily="34" charset="0"/>
              </a:rPr>
              <a:t>They want to take revenge</a:t>
            </a:r>
          </a:p>
          <a:p>
            <a:endParaRPr lang="en-GB" dirty="0"/>
          </a:p>
        </p:txBody>
      </p:sp>
      <p:sp>
        <p:nvSpPr>
          <p:cNvPr id="5" name="TextBox 4"/>
          <p:cNvSpPr txBox="1"/>
          <p:nvPr/>
        </p:nvSpPr>
        <p:spPr>
          <a:xfrm>
            <a:off x="1260764" y="278419"/>
            <a:ext cx="9661236" cy="646331"/>
          </a:xfrm>
          <a:prstGeom prst="rect">
            <a:avLst/>
          </a:prstGeom>
          <a:noFill/>
        </p:spPr>
        <p:txBody>
          <a:bodyPr wrap="square" rtlCol="0">
            <a:spAutoFit/>
          </a:bodyPr>
          <a:lstStyle/>
          <a:p>
            <a:pPr algn="ctr"/>
            <a:r>
              <a:rPr lang="en-GB" sz="3600" dirty="0">
                <a:latin typeface="Aptos Display" panose="020B0004020202020204" pitchFamily="34" charset="0"/>
              </a:rPr>
              <a:t>Why might someone carry a knife?</a:t>
            </a:r>
          </a:p>
        </p:txBody>
      </p:sp>
      <p:grpSp>
        <p:nvGrpSpPr>
          <p:cNvPr id="2" name="Group 1"/>
          <p:cNvGrpSpPr/>
          <p:nvPr/>
        </p:nvGrpSpPr>
        <p:grpSpPr>
          <a:xfrm>
            <a:off x="2319741" y="4242368"/>
            <a:ext cx="7543281" cy="935402"/>
            <a:chOff x="1029669" y="4807814"/>
            <a:chExt cx="9928988" cy="935402"/>
          </a:xfrm>
        </p:grpSpPr>
        <p:sp>
          <p:nvSpPr>
            <p:cNvPr id="4" name="TextBox 3"/>
            <p:cNvSpPr txBox="1"/>
            <p:nvPr/>
          </p:nvSpPr>
          <p:spPr>
            <a:xfrm>
              <a:off x="1029669" y="4807814"/>
              <a:ext cx="9661236" cy="369332"/>
            </a:xfrm>
            <a:prstGeom prst="rect">
              <a:avLst/>
            </a:prstGeom>
            <a:noFill/>
          </p:spPr>
          <p:txBody>
            <a:bodyPr wrap="square" rtlCol="0">
              <a:spAutoFit/>
            </a:bodyPr>
            <a:lstStyle/>
            <a:p>
              <a:pPr algn="ctr"/>
              <a:r>
                <a:rPr lang="en-GB" dirty="0">
                  <a:latin typeface="Aptos Display" panose="020B0004020202020204" pitchFamily="34" charset="0"/>
                </a:rPr>
                <a:t>Key takeaway</a:t>
              </a:r>
            </a:p>
          </p:txBody>
        </p:sp>
        <p:sp>
          <p:nvSpPr>
            <p:cNvPr id="6" name="TextBox 5"/>
            <p:cNvSpPr txBox="1"/>
            <p:nvPr/>
          </p:nvSpPr>
          <p:spPr>
            <a:xfrm>
              <a:off x="1224107" y="5158441"/>
              <a:ext cx="9734550" cy="584775"/>
            </a:xfrm>
            <a:prstGeom prst="rect">
              <a:avLst/>
            </a:prstGeom>
            <a:noFill/>
          </p:spPr>
          <p:txBody>
            <a:bodyPr wrap="square" rtlCol="0">
              <a:spAutoFit/>
            </a:bodyPr>
            <a:lstStyle/>
            <a:p>
              <a:pPr algn="ctr"/>
              <a:r>
                <a:rPr lang="en-GB" sz="1600" dirty="0">
                  <a:latin typeface="Aptos Display" panose="020B0004020202020204" pitchFamily="34" charset="0"/>
                  <a:cs typeface="Arial" panose="020B0604020202020204" pitchFamily="34" charset="0"/>
                </a:rPr>
                <a:t>Knife crime can be committed by any person, of any age, any nationality, and for a variety of reasons. Also, people who carry knives can often be injured by their own knife. </a:t>
              </a:r>
            </a:p>
          </p:txBody>
        </p:sp>
      </p:grpSp>
      <p:sp>
        <p:nvSpPr>
          <p:cNvPr id="8" name="Rounded Rectangle 7"/>
          <p:cNvSpPr/>
          <p:nvPr/>
        </p:nvSpPr>
        <p:spPr>
          <a:xfrm>
            <a:off x="3581571" y="5328956"/>
            <a:ext cx="5328254" cy="493964"/>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9" name="TextBox 8"/>
          <p:cNvSpPr txBox="1"/>
          <p:nvPr/>
        </p:nvSpPr>
        <p:spPr>
          <a:xfrm>
            <a:off x="3655461" y="5406661"/>
            <a:ext cx="6622849" cy="338554"/>
          </a:xfrm>
          <a:prstGeom prst="rect">
            <a:avLst/>
          </a:prstGeom>
          <a:noFill/>
        </p:spPr>
        <p:txBody>
          <a:bodyPr wrap="square" rtlCol="0">
            <a:spAutoFit/>
          </a:bodyPr>
          <a:lstStyle/>
          <a:p>
            <a:r>
              <a:rPr lang="en-GB" sz="1600" dirty="0">
                <a:latin typeface="Aptos Display" panose="020B0004020202020204" pitchFamily="34" charset="0"/>
                <a:cs typeface="Arial" panose="020B0604020202020204" pitchFamily="34" charset="0"/>
              </a:rPr>
              <a:t>Fact  – 99.75% of people in South Yorkshire don’t carry a knife</a:t>
            </a:r>
          </a:p>
        </p:txBody>
      </p:sp>
    </p:spTree>
    <p:extLst>
      <p:ext uri="{BB962C8B-B14F-4D97-AF65-F5344CB8AC3E}">
        <p14:creationId xmlns:p14="http://schemas.microsoft.com/office/powerpoint/2010/main" val="2331322529"/>
      </p:ext>
    </p:extLst>
  </p:cSld>
  <p:clrMapOvr>
    <a:masterClrMapping/>
  </p:clrMapOvr>
  <mc:AlternateContent xmlns:mc="http://schemas.openxmlformats.org/markup-compatibility/2006" xmlns:p14="http://schemas.microsoft.com/office/powerpoint/2010/main">
    <mc:Choice Requires="p14">
      <p:transition spd="slow" p14:dur="2000" advTm="70276"/>
    </mc:Choice>
    <mc:Fallback xmlns="">
      <p:transition spd="slow" advTm="702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fade">
                                      <p:cBhvr>
                                        <p:cTn id="5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12499" y="412674"/>
            <a:ext cx="8056478" cy="646331"/>
          </a:xfrm>
          <a:prstGeom prst="rect">
            <a:avLst/>
          </a:prstGeom>
          <a:noFill/>
        </p:spPr>
        <p:txBody>
          <a:bodyPr wrap="square" rtlCol="0">
            <a:spAutoFit/>
          </a:bodyPr>
          <a:lstStyle/>
          <a:p>
            <a:pPr algn="ctr"/>
            <a:r>
              <a:rPr lang="en-GB" sz="3600" dirty="0">
                <a:latin typeface="Aptos Display" panose="020B0004020202020204" pitchFamily="34" charset="0"/>
              </a:rPr>
              <a:t>Introduction/background to the lesson</a:t>
            </a:r>
          </a:p>
        </p:txBody>
      </p:sp>
      <p:sp>
        <p:nvSpPr>
          <p:cNvPr id="3" name="TextBox 2"/>
          <p:cNvSpPr txBox="1"/>
          <p:nvPr/>
        </p:nvSpPr>
        <p:spPr>
          <a:xfrm>
            <a:off x="280737" y="1240987"/>
            <a:ext cx="11630526" cy="1631216"/>
          </a:xfrm>
          <a:prstGeom prst="rect">
            <a:avLst/>
          </a:prstGeom>
          <a:noFill/>
        </p:spPr>
        <p:txBody>
          <a:bodyPr wrap="square" rtlCol="0">
            <a:spAutoFit/>
          </a:bodyPr>
          <a:lstStyle/>
          <a:p>
            <a:pPr algn="ctr"/>
            <a:r>
              <a:rPr lang="en-GB" sz="2000" dirty="0">
                <a:latin typeface="Aptos Display" panose="020B0004020202020204" pitchFamily="34" charset="0"/>
                <a:cs typeface="Arial" panose="020B0604020202020204" pitchFamily="34" charset="0"/>
              </a:rPr>
              <a:t>At Key Stage 4, you are becoming more independent and are likely to encounter new experiences and environments. Some environments and experiences increase the risk of knife crime, even though it is rare.</a:t>
            </a:r>
          </a:p>
          <a:p>
            <a:pPr algn="ctr"/>
            <a:endParaRPr lang="en-GB" sz="2000" dirty="0">
              <a:latin typeface="Aptos Display" panose="020B0004020202020204" pitchFamily="34" charset="0"/>
              <a:cs typeface="Arial" panose="020B0604020202020204" pitchFamily="34" charset="0"/>
            </a:endParaRPr>
          </a:p>
          <a:p>
            <a:pPr algn="ctr"/>
            <a:r>
              <a:rPr lang="en-GB" sz="2000" dirty="0">
                <a:latin typeface="Aptos Display" panose="020B0004020202020204" pitchFamily="34" charset="0"/>
                <a:cs typeface="Arial" panose="020B0604020202020204" pitchFamily="34" charset="0"/>
              </a:rPr>
              <a:t>We need to think about practical safety strategies for avoiding risky situations, de-escalating conflicts, and knowing where to seek help.</a:t>
            </a:r>
          </a:p>
        </p:txBody>
      </p:sp>
      <p:grpSp>
        <p:nvGrpSpPr>
          <p:cNvPr id="7" name="Group 6"/>
          <p:cNvGrpSpPr/>
          <p:nvPr/>
        </p:nvGrpSpPr>
        <p:grpSpPr>
          <a:xfrm>
            <a:off x="1711901" y="3009647"/>
            <a:ext cx="8857673" cy="2213308"/>
            <a:chOff x="1711901" y="3533696"/>
            <a:chExt cx="8857673" cy="2213308"/>
          </a:xfrm>
        </p:grpSpPr>
        <p:sp>
          <p:nvSpPr>
            <p:cNvPr id="5" name="TextBox 4"/>
            <p:cNvSpPr txBox="1"/>
            <p:nvPr/>
          </p:nvSpPr>
          <p:spPr>
            <a:xfrm>
              <a:off x="2295525" y="3533696"/>
              <a:ext cx="7600950" cy="523220"/>
            </a:xfrm>
            <a:prstGeom prst="rect">
              <a:avLst/>
            </a:prstGeom>
            <a:noFill/>
          </p:spPr>
          <p:txBody>
            <a:bodyPr wrap="square" rtlCol="0">
              <a:spAutoFit/>
            </a:bodyPr>
            <a:lstStyle/>
            <a:p>
              <a:pPr algn="ctr"/>
              <a:r>
                <a:rPr lang="en-GB" sz="2800" dirty="0">
                  <a:latin typeface="Aptos Display" panose="020B0004020202020204" pitchFamily="34" charset="0"/>
                </a:rPr>
                <a:t>Lesson objectives</a:t>
              </a:r>
            </a:p>
          </p:txBody>
        </p:sp>
        <p:sp>
          <p:nvSpPr>
            <p:cNvPr id="6" name="TextBox 5"/>
            <p:cNvSpPr txBox="1"/>
            <p:nvPr/>
          </p:nvSpPr>
          <p:spPr>
            <a:xfrm>
              <a:off x="1711901" y="4115788"/>
              <a:ext cx="8857673" cy="1631216"/>
            </a:xfrm>
            <a:prstGeom prst="rect">
              <a:avLst/>
            </a:prstGeom>
            <a:noFill/>
          </p:spPr>
          <p:txBody>
            <a:bodyPr wrap="square" rtlCol="0">
              <a:spAutoFit/>
            </a:bodyPr>
            <a:lstStyle/>
            <a:p>
              <a:pPr marL="285750" indent="-285750" algn="ctr">
                <a:buFont typeface="Arial" panose="020B0604020202020204" pitchFamily="34" charset="0"/>
                <a:buChar char="•"/>
              </a:pPr>
              <a:r>
                <a:rPr lang="en-GB" sz="2000" dirty="0">
                  <a:latin typeface="Aptos Display" panose="020B0004020202020204" pitchFamily="34" charset="0"/>
                </a:rPr>
                <a:t>Recognise potentially dangerous situations and develop strategies for keeping safe</a:t>
              </a:r>
            </a:p>
            <a:p>
              <a:pPr marL="285750" indent="-285750" algn="ctr">
                <a:buFont typeface="Arial" panose="020B0604020202020204" pitchFamily="34" charset="0"/>
                <a:buChar char="•"/>
              </a:pPr>
              <a:endParaRPr lang="en-GB" sz="2000" dirty="0">
                <a:latin typeface="Aptos Display" panose="020B0004020202020204" pitchFamily="34" charset="0"/>
              </a:endParaRPr>
            </a:p>
            <a:p>
              <a:pPr marL="285750" indent="-285750" algn="ctr">
                <a:buFont typeface="Arial" panose="020B0604020202020204" pitchFamily="34" charset="0"/>
                <a:buChar char="•"/>
              </a:pPr>
              <a:r>
                <a:rPr lang="en-GB" sz="2000" dirty="0">
                  <a:latin typeface="Aptos Display" panose="020B0004020202020204" pitchFamily="34" charset="0"/>
                </a:rPr>
                <a:t>Learn conflict resolution and de-escalation techniques to avoid violence</a:t>
              </a:r>
            </a:p>
            <a:p>
              <a:pPr marL="285750" indent="-285750" algn="ctr">
                <a:buFont typeface="Arial" panose="020B0604020202020204" pitchFamily="34" charset="0"/>
                <a:buChar char="•"/>
              </a:pPr>
              <a:endParaRPr lang="en-GB" sz="2000" dirty="0">
                <a:latin typeface="Aptos Display" panose="020B0004020202020204" pitchFamily="34" charset="0"/>
              </a:endParaRPr>
            </a:p>
            <a:p>
              <a:pPr marL="285750" indent="-285750" algn="ctr">
                <a:buFont typeface="Arial" panose="020B0604020202020204" pitchFamily="34" charset="0"/>
                <a:buChar char="•"/>
              </a:pPr>
              <a:r>
                <a:rPr lang="en-GB" sz="2000" dirty="0">
                  <a:latin typeface="Aptos Display" panose="020B0004020202020204" pitchFamily="34" charset="0"/>
                </a:rPr>
                <a:t>Know where to seek help and support if needed</a:t>
              </a:r>
            </a:p>
          </p:txBody>
        </p:sp>
      </p:grpSp>
    </p:spTree>
    <p:extLst>
      <p:ext uri="{BB962C8B-B14F-4D97-AF65-F5344CB8AC3E}">
        <p14:creationId xmlns:p14="http://schemas.microsoft.com/office/powerpoint/2010/main" val="660404408"/>
      </p:ext>
    </p:extLst>
  </p:cSld>
  <p:clrMapOvr>
    <a:masterClrMapping/>
  </p:clrMapOvr>
  <mc:AlternateContent xmlns:mc="http://schemas.openxmlformats.org/markup-compatibility/2006" xmlns:p14="http://schemas.microsoft.com/office/powerpoint/2010/main">
    <mc:Choice Requires="p14">
      <p:transition spd="slow" p14:dur="2000" advTm="37151"/>
    </mc:Choice>
    <mc:Fallback xmlns="">
      <p:transition spd="slow" advTm="371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95525" y="346158"/>
            <a:ext cx="7600950" cy="646331"/>
          </a:xfrm>
          <a:prstGeom prst="rect">
            <a:avLst/>
          </a:prstGeom>
          <a:noFill/>
        </p:spPr>
        <p:txBody>
          <a:bodyPr wrap="square" rtlCol="0">
            <a:spAutoFit/>
          </a:bodyPr>
          <a:lstStyle/>
          <a:p>
            <a:pPr algn="ctr"/>
            <a:r>
              <a:rPr lang="en-GB" sz="3600" dirty="0">
                <a:latin typeface="Aptos Display" panose="020B0004020202020204" pitchFamily="34" charset="0"/>
              </a:rPr>
              <a:t>Ground rules</a:t>
            </a:r>
          </a:p>
        </p:txBody>
      </p:sp>
      <p:sp>
        <p:nvSpPr>
          <p:cNvPr id="2" name="Content Placeholder 2">
            <a:extLst>
              <a:ext uri="{FF2B5EF4-FFF2-40B4-BE49-F238E27FC236}">
                <a16:creationId xmlns:a16="http://schemas.microsoft.com/office/drawing/2014/main" id="{5F475EAD-AB23-609D-A73B-3FA05674FEA4}"/>
              </a:ext>
            </a:extLst>
          </p:cNvPr>
          <p:cNvSpPr>
            <a:spLocks noGrp="1"/>
          </p:cNvSpPr>
          <p:nvPr>
            <p:ph idx="1"/>
          </p:nvPr>
        </p:nvSpPr>
        <p:spPr>
          <a:xfrm>
            <a:off x="838200" y="1253331"/>
            <a:ext cx="9577039" cy="4351338"/>
          </a:xfrm>
        </p:spPr>
        <p:txBody>
          <a:bodyPr>
            <a:normAutofit fontScale="92500" lnSpcReduction="20000"/>
          </a:bodyPr>
          <a:lstStyle/>
          <a:p>
            <a:pPr marL="342900" lvl="0" indent="-342900">
              <a:lnSpc>
                <a:spcPct val="107000"/>
              </a:lnSpc>
              <a:buFont typeface="Symbol" panose="05050102010706020507" pitchFamily="18" charset="2"/>
              <a:buChar char=""/>
            </a:pPr>
            <a:r>
              <a:rPr lang="en-GB" sz="1900" kern="100" dirty="0">
                <a:effectLst/>
                <a:latin typeface="Aptos" panose="020B0004020202020204" pitchFamily="34" charset="0"/>
                <a:ea typeface="Calibri" panose="020F0502020204030204" pitchFamily="34" charset="0"/>
                <a:cs typeface="Arial" panose="020B0604020202020204" pitchFamily="34" charset="0"/>
              </a:rPr>
              <a:t>Everyone has the right to be heard and respected, so listen to what others say and show respect by not talking over people.</a:t>
            </a:r>
            <a:endParaRPr lang="en-GB" sz="19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900" kern="100" dirty="0">
                <a:effectLst/>
                <a:latin typeface="Aptos" panose="020B0004020202020204" pitchFamily="34" charset="0"/>
                <a:ea typeface="Calibri" panose="020F0502020204030204" pitchFamily="34" charset="0"/>
                <a:cs typeface="Arial" panose="020B0604020202020204" pitchFamily="34" charset="0"/>
              </a:rPr>
              <a:t>Use language that will not offend or upset anyone and avoid stereotypes.</a:t>
            </a:r>
            <a:endParaRPr lang="en-GB" sz="19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900" kern="100" dirty="0">
                <a:effectLst/>
                <a:latin typeface="Aptos" panose="020B0004020202020204" pitchFamily="34" charset="0"/>
                <a:ea typeface="Calibri" panose="020F0502020204030204" pitchFamily="34" charset="0"/>
                <a:cs typeface="Arial" panose="020B0604020202020204" pitchFamily="34" charset="0"/>
              </a:rPr>
              <a:t>When you give an opinion, try to explain your reasons.</a:t>
            </a:r>
            <a:endParaRPr lang="en-GB" sz="19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900" kern="100" dirty="0">
                <a:effectLst/>
                <a:latin typeface="Aptos" panose="020B0004020202020204" pitchFamily="34" charset="0"/>
                <a:ea typeface="Calibri" panose="020F0502020204030204" pitchFamily="34" charset="0"/>
                <a:cs typeface="Arial" panose="020B0604020202020204" pitchFamily="34" charset="0"/>
              </a:rPr>
              <a:t>If you disagree, do so with what is said not with the person who said it.</a:t>
            </a:r>
            <a:endParaRPr lang="en-GB" sz="19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900" kern="100" dirty="0">
                <a:effectLst/>
                <a:latin typeface="Aptos" panose="020B0004020202020204" pitchFamily="34" charset="0"/>
                <a:ea typeface="Calibri" panose="020F0502020204030204" pitchFamily="34" charset="0"/>
                <a:cs typeface="Arial" panose="020B0604020202020204" pitchFamily="34" charset="0"/>
              </a:rPr>
              <a:t>We will not judge people or make assumptions about them. </a:t>
            </a:r>
            <a:endParaRPr lang="en-GB" sz="19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900" kern="100" dirty="0">
                <a:effectLst/>
                <a:latin typeface="Aptos" panose="020B0004020202020204" pitchFamily="34" charset="0"/>
                <a:ea typeface="Calibri" panose="020F0502020204030204" pitchFamily="34" charset="0"/>
                <a:cs typeface="Arial" panose="020B0604020202020204" pitchFamily="34" charset="0"/>
              </a:rPr>
              <a:t>Do not share personal information or stories about other people. Always make that person anonymous. This may also be wise if the story is about you. </a:t>
            </a:r>
            <a:endParaRPr lang="en-GB" sz="19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900" kern="100" dirty="0">
                <a:effectLst/>
                <a:latin typeface="Aptos" panose="020B0004020202020204" pitchFamily="34" charset="0"/>
                <a:ea typeface="Calibri" panose="020F0502020204030204" pitchFamily="34" charset="0"/>
                <a:cs typeface="Arial" panose="020B0604020202020204" pitchFamily="34" charset="0"/>
              </a:rPr>
              <a:t>We won’t put people on the spot. Everyone has the right not to comment. </a:t>
            </a:r>
            <a:endParaRPr lang="en-GB" sz="19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900" kern="100" dirty="0">
                <a:effectLst/>
                <a:latin typeface="Aptos" panose="020B0004020202020204" pitchFamily="34" charset="0"/>
                <a:ea typeface="Calibri" panose="020F0502020204030204" pitchFamily="34" charset="0"/>
                <a:cs typeface="Arial" panose="020B0604020202020204" pitchFamily="34" charset="0"/>
              </a:rPr>
              <a:t>If you’re worried about something that has happened to you or a friend, talk to a member of staff or an adult you trust, after the lesson.</a:t>
            </a:r>
            <a:endParaRPr lang="en-GB" sz="19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GB" sz="1900" kern="100" dirty="0">
                <a:effectLst/>
                <a:latin typeface="Aptos" panose="020B0004020202020204" pitchFamily="34" charset="0"/>
                <a:ea typeface="Calibri" panose="020F0502020204030204" pitchFamily="34" charset="0"/>
                <a:cs typeface="Arial" panose="020B0604020202020204" pitchFamily="34" charset="0"/>
              </a:rPr>
              <a:t>If a member of staff becomes aware of a risk to a young person’s safety, this information may need to be shared.</a:t>
            </a:r>
            <a:endParaRPr lang="en-GB" sz="1900" kern="100" dirty="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490991456"/>
      </p:ext>
    </p:extLst>
  </p:cSld>
  <p:clrMapOvr>
    <a:masterClrMapping/>
  </p:clrMapOvr>
  <mc:AlternateContent xmlns:mc="http://schemas.openxmlformats.org/markup-compatibility/2006" xmlns:p14="http://schemas.microsoft.com/office/powerpoint/2010/main">
    <mc:Choice Requires="p14">
      <p:transition spd="slow" p14:dur="2000" advTm="19988"/>
    </mc:Choice>
    <mc:Fallback xmlns="">
      <p:transition spd="slow" advTm="1998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651209D9-F749-12E3-9E6B-E5D7E415F654}"/>
              </a:ext>
            </a:extLst>
          </p:cNvPr>
          <p:cNvSpPr/>
          <p:nvPr/>
        </p:nvSpPr>
        <p:spPr>
          <a:xfrm>
            <a:off x="3981998" y="3113836"/>
            <a:ext cx="3740728" cy="154247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5" name="TextBox 4">
            <a:extLst>
              <a:ext uri="{FF2B5EF4-FFF2-40B4-BE49-F238E27FC236}">
                <a16:creationId xmlns:a16="http://schemas.microsoft.com/office/drawing/2014/main" id="{060D432D-5255-EE3E-03F3-0E147219E8BB}"/>
              </a:ext>
            </a:extLst>
          </p:cNvPr>
          <p:cNvSpPr txBox="1"/>
          <p:nvPr/>
        </p:nvSpPr>
        <p:spPr>
          <a:xfrm>
            <a:off x="4188690" y="3305467"/>
            <a:ext cx="3131128" cy="1077218"/>
          </a:xfrm>
          <a:prstGeom prst="rect">
            <a:avLst/>
          </a:prstGeom>
          <a:noFill/>
        </p:spPr>
        <p:txBody>
          <a:bodyPr wrap="square" rtlCol="0">
            <a:spAutoFit/>
          </a:bodyPr>
          <a:lstStyle/>
          <a:p>
            <a:pPr algn="ctr"/>
            <a:r>
              <a:rPr lang="en-GB" sz="1600" dirty="0">
                <a:latin typeface="Aptos Display" panose="020B0004020202020204" pitchFamily="34" charset="0"/>
                <a:cs typeface="Arial" panose="020B0604020202020204" pitchFamily="34" charset="0"/>
              </a:rPr>
              <a:t>What new potentially risky experiences and environments might you encounter as you get older?</a:t>
            </a:r>
          </a:p>
        </p:txBody>
      </p:sp>
      <p:cxnSp>
        <p:nvCxnSpPr>
          <p:cNvPr id="6" name="Straight Arrow Connector 5">
            <a:extLst>
              <a:ext uri="{FF2B5EF4-FFF2-40B4-BE49-F238E27FC236}">
                <a16:creationId xmlns:a16="http://schemas.microsoft.com/office/drawing/2014/main" id="{5F83657D-E02B-D150-E1E1-B12C9E350867}"/>
              </a:ext>
            </a:extLst>
          </p:cNvPr>
          <p:cNvCxnSpPr/>
          <p:nvPr/>
        </p:nvCxnSpPr>
        <p:spPr>
          <a:xfrm flipH="1" flipV="1">
            <a:off x="3232727" y="2104741"/>
            <a:ext cx="715818" cy="127272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C29385AB-E809-7D4D-0CD3-7F5FA858385A}"/>
              </a:ext>
            </a:extLst>
          </p:cNvPr>
          <p:cNvSpPr txBox="1"/>
          <p:nvPr/>
        </p:nvSpPr>
        <p:spPr>
          <a:xfrm>
            <a:off x="2479963" y="1772987"/>
            <a:ext cx="2198253" cy="369332"/>
          </a:xfrm>
          <a:prstGeom prst="rect">
            <a:avLst/>
          </a:prstGeom>
          <a:noFill/>
        </p:spPr>
        <p:txBody>
          <a:bodyPr wrap="square" rtlCol="0">
            <a:spAutoFit/>
          </a:bodyPr>
          <a:lstStyle/>
          <a:p>
            <a:r>
              <a:rPr lang="en-GB" dirty="0">
                <a:latin typeface="Aptos Display" panose="020B0004020202020204" pitchFamily="34" charset="0"/>
              </a:rPr>
              <a:t>Clubs/bars</a:t>
            </a:r>
          </a:p>
        </p:txBody>
      </p:sp>
      <p:sp>
        <p:nvSpPr>
          <p:cNvPr id="8" name="TextBox 7">
            <a:extLst>
              <a:ext uri="{FF2B5EF4-FFF2-40B4-BE49-F238E27FC236}">
                <a16:creationId xmlns:a16="http://schemas.microsoft.com/office/drawing/2014/main" id="{8BAADC94-F5FE-3D7D-3400-572AF1DEFFD7}"/>
              </a:ext>
            </a:extLst>
          </p:cNvPr>
          <p:cNvSpPr txBox="1"/>
          <p:nvPr/>
        </p:nvSpPr>
        <p:spPr>
          <a:xfrm>
            <a:off x="2295525" y="441229"/>
            <a:ext cx="7600950" cy="646331"/>
          </a:xfrm>
          <a:prstGeom prst="rect">
            <a:avLst/>
          </a:prstGeom>
          <a:noFill/>
        </p:spPr>
        <p:txBody>
          <a:bodyPr wrap="square" rtlCol="0">
            <a:spAutoFit/>
          </a:bodyPr>
          <a:lstStyle/>
          <a:p>
            <a:pPr algn="ctr"/>
            <a:r>
              <a:rPr lang="en-GB" sz="3600" dirty="0">
                <a:latin typeface="Aptos Display" panose="020B0004020202020204" pitchFamily="34" charset="0"/>
              </a:rPr>
              <a:t>Paired activity</a:t>
            </a:r>
          </a:p>
        </p:txBody>
      </p:sp>
      <p:grpSp>
        <p:nvGrpSpPr>
          <p:cNvPr id="9" name="Group 8">
            <a:extLst>
              <a:ext uri="{FF2B5EF4-FFF2-40B4-BE49-F238E27FC236}">
                <a16:creationId xmlns:a16="http://schemas.microsoft.com/office/drawing/2014/main" id="{3BACB5AF-CE1C-0A1D-1A69-0F7F0112A4D2}"/>
              </a:ext>
            </a:extLst>
          </p:cNvPr>
          <p:cNvGrpSpPr/>
          <p:nvPr/>
        </p:nvGrpSpPr>
        <p:grpSpPr>
          <a:xfrm>
            <a:off x="1337831" y="1327256"/>
            <a:ext cx="9782749" cy="4758944"/>
            <a:chOff x="1319358" y="1484877"/>
            <a:chExt cx="9782749" cy="4758944"/>
          </a:xfrm>
        </p:grpSpPr>
        <p:grpSp>
          <p:nvGrpSpPr>
            <p:cNvPr id="10" name="Group 9">
              <a:extLst>
                <a:ext uri="{FF2B5EF4-FFF2-40B4-BE49-F238E27FC236}">
                  <a16:creationId xmlns:a16="http://schemas.microsoft.com/office/drawing/2014/main" id="{BA8857BF-D477-362E-0B93-82644BA65DBA}"/>
                </a:ext>
              </a:extLst>
            </p:cNvPr>
            <p:cNvGrpSpPr/>
            <p:nvPr/>
          </p:nvGrpSpPr>
          <p:grpSpPr>
            <a:xfrm>
              <a:off x="4376593" y="1484877"/>
              <a:ext cx="2198253" cy="1648536"/>
              <a:chOff x="4376593" y="1484877"/>
              <a:chExt cx="2198253" cy="1648536"/>
            </a:xfrm>
          </p:grpSpPr>
          <p:cxnSp>
            <p:nvCxnSpPr>
              <p:cNvPr id="29" name="Straight Arrow Connector 28">
                <a:extLst>
                  <a:ext uri="{FF2B5EF4-FFF2-40B4-BE49-F238E27FC236}">
                    <a16:creationId xmlns:a16="http://schemas.microsoft.com/office/drawing/2014/main" id="{7AC07FB7-8F91-CFC8-52DD-71684268E47D}"/>
                  </a:ext>
                </a:extLst>
              </p:cNvPr>
              <p:cNvCxnSpPr/>
              <p:nvPr/>
            </p:nvCxnSpPr>
            <p:spPr>
              <a:xfrm flipH="1" flipV="1">
                <a:off x="5176256" y="1946493"/>
                <a:ext cx="726" cy="11869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2303D391-C1C2-73B5-2C79-10922C1FCB4A}"/>
                  </a:ext>
                </a:extLst>
              </p:cNvPr>
              <p:cNvSpPr txBox="1"/>
              <p:nvPr/>
            </p:nvSpPr>
            <p:spPr>
              <a:xfrm>
                <a:off x="4376593" y="1484877"/>
                <a:ext cx="2198253" cy="369332"/>
              </a:xfrm>
              <a:prstGeom prst="rect">
                <a:avLst/>
              </a:prstGeom>
              <a:noFill/>
            </p:spPr>
            <p:txBody>
              <a:bodyPr wrap="square" rtlCol="0">
                <a:spAutoFit/>
              </a:bodyPr>
              <a:lstStyle/>
              <a:p>
                <a:r>
                  <a:rPr lang="en-GB" dirty="0">
                    <a:latin typeface="Aptos Display" panose="020B0004020202020204" pitchFamily="34" charset="0"/>
                  </a:rPr>
                  <a:t>House parties</a:t>
                </a:r>
              </a:p>
            </p:txBody>
          </p:sp>
        </p:grpSp>
        <p:grpSp>
          <p:nvGrpSpPr>
            <p:cNvPr id="11" name="Group 10">
              <a:extLst>
                <a:ext uri="{FF2B5EF4-FFF2-40B4-BE49-F238E27FC236}">
                  <a16:creationId xmlns:a16="http://schemas.microsoft.com/office/drawing/2014/main" id="{59A121B7-80FD-F25C-FA02-721BD506B6EF}"/>
                </a:ext>
              </a:extLst>
            </p:cNvPr>
            <p:cNvGrpSpPr/>
            <p:nvPr/>
          </p:nvGrpSpPr>
          <p:grpSpPr>
            <a:xfrm>
              <a:off x="6574846" y="1499501"/>
              <a:ext cx="2198253" cy="1614335"/>
              <a:chOff x="6574846" y="1499501"/>
              <a:chExt cx="2198253" cy="1614335"/>
            </a:xfrm>
          </p:grpSpPr>
          <p:sp>
            <p:nvSpPr>
              <p:cNvPr id="27" name="TextBox 26">
                <a:extLst>
                  <a:ext uri="{FF2B5EF4-FFF2-40B4-BE49-F238E27FC236}">
                    <a16:creationId xmlns:a16="http://schemas.microsoft.com/office/drawing/2014/main" id="{0F05EEAA-2B4E-EA0E-B172-C7C1BEB06242}"/>
                  </a:ext>
                </a:extLst>
              </p:cNvPr>
              <p:cNvSpPr txBox="1"/>
              <p:nvPr/>
            </p:nvSpPr>
            <p:spPr>
              <a:xfrm>
                <a:off x="6574846" y="1499501"/>
                <a:ext cx="2198253" cy="369332"/>
              </a:xfrm>
              <a:prstGeom prst="rect">
                <a:avLst/>
              </a:prstGeom>
              <a:noFill/>
            </p:spPr>
            <p:txBody>
              <a:bodyPr wrap="square" rtlCol="0">
                <a:spAutoFit/>
              </a:bodyPr>
              <a:lstStyle/>
              <a:p>
                <a:r>
                  <a:rPr lang="en-GB" dirty="0">
                    <a:latin typeface="Aptos Display" panose="020B0004020202020204" pitchFamily="34" charset="0"/>
                  </a:rPr>
                  <a:t>Festivals</a:t>
                </a:r>
              </a:p>
            </p:txBody>
          </p:sp>
          <p:cxnSp>
            <p:nvCxnSpPr>
              <p:cNvPr id="28" name="Straight Arrow Connector 27">
                <a:extLst>
                  <a:ext uri="{FF2B5EF4-FFF2-40B4-BE49-F238E27FC236}">
                    <a16:creationId xmlns:a16="http://schemas.microsoft.com/office/drawing/2014/main" id="{9A417728-E47B-87F4-4B38-2EB4A7EE3FD0}"/>
                  </a:ext>
                </a:extLst>
              </p:cNvPr>
              <p:cNvCxnSpPr/>
              <p:nvPr/>
            </p:nvCxnSpPr>
            <p:spPr>
              <a:xfrm flipV="1">
                <a:off x="6834909" y="1868833"/>
                <a:ext cx="175491" cy="124500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E0077C89-487E-8386-4B79-EA8843AA85E2}"/>
                </a:ext>
              </a:extLst>
            </p:cNvPr>
            <p:cNvGrpSpPr/>
            <p:nvPr/>
          </p:nvGrpSpPr>
          <p:grpSpPr>
            <a:xfrm>
              <a:off x="7673972" y="2231488"/>
              <a:ext cx="3009320" cy="1087620"/>
              <a:chOff x="7673972" y="2231488"/>
              <a:chExt cx="3009320" cy="1087620"/>
            </a:xfrm>
          </p:grpSpPr>
          <p:sp>
            <p:nvSpPr>
              <p:cNvPr id="25" name="TextBox 24">
                <a:extLst>
                  <a:ext uri="{FF2B5EF4-FFF2-40B4-BE49-F238E27FC236}">
                    <a16:creationId xmlns:a16="http://schemas.microsoft.com/office/drawing/2014/main" id="{598C33B0-0C30-B60C-6BAE-AC5D7A31F8EC}"/>
                  </a:ext>
                </a:extLst>
              </p:cNvPr>
              <p:cNvSpPr txBox="1"/>
              <p:nvPr/>
            </p:nvSpPr>
            <p:spPr>
              <a:xfrm>
                <a:off x="8485039" y="2231488"/>
                <a:ext cx="2198253" cy="646331"/>
              </a:xfrm>
              <a:prstGeom prst="rect">
                <a:avLst/>
              </a:prstGeom>
              <a:noFill/>
            </p:spPr>
            <p:txBody>
              <a:bodyPr wrap="square" rtlCol="0">
                <a:spAutoFit/>
              </a:bodyPr>
              <a:lstStyle/>
              <a:p>
                <a:r>
                  <a:rPr lang="en-GB" dirty="0">
                    <a:latin typeface="Aptos Display" panose="020B0004020202020204" pitchFamily="34" charset="0"/>
                  </a:rPr>
                  <a:t>Public transport at night</a:t>
                </a:r>
              </a:p>
            </p:txBody>
          </p:sp>
          <p:cxnSp>
            <p:nvCxnSpPr>
              <p:cNvPr id="26" name="Straight Arrow Connector 25">
                <a:extLst>
                  <a:ext uri="{FF2B5EF4-FFF2-40B4-BE49-F238E27FC236}">
                    <a16:creationId xmlns:a16="http://schemas.microsoft.com/office/drawing/2014/main" id="{EC1A72D9-A3EB-4655-2641-3E10FDA2D4D5}"/>
                  </a:ext>
                </a:extLst>
              </p:cNvPr>
              <p:cNvCxnSpPr/>
              <p:nvPr/>
            </p:nvCxnSpPr>
            <p:spPr>
              <a:xfrm flipV="1">
                <a:off x="7673972" y="2859021"/>
                <a:ext cx="1043709" cy="46008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0A561F30-C6C0-36A1-5DB4-EEEAA83E8216}"/>
                </a:ext>
              </a:extLst>
            </p:cNvPr>
            <p:cNvGrpSpPr/>
            <p:nvPr/>
          </p:nvGrpSpPr>
          <p:grpSpPr>
            <a:xfrm>
              <a:off x="7712365" y="4007300"/>
              <a:ext cx="3389742" cy="646331"/>
              <a:chOff x="7712365" y="4007300"/>
              <a:chExt cx="3389742" cy="646331"/>
            </a:xfrm>
          </p:grpSpPr>
          <p:sp>
            <p:nvSpPr>
              <p:cNvPr id="23" name="TextBox 22">
                <a:extLst>
                  <a:ext uri="{FF2B5EF4-FFF2-40B4-BE49-F238E27FC236}">
                    <a16:creationId xmlns:a16="http://schemas.microsoft.com/office/drawing/2014/main" id="{B3896622-1794-563A-6F90-7D50FC15A064}"/>
                  </a:ext>
                </a:extLst>
              </p:cNvPr>
              <p:cNvSpPr txBox="1"/>
              <p:nvPr/>
            </p:nvSpPr>
            <p:spPr>
              <a:xfrm>
                <a:off x="8903854" y="4007300"/>
                <a:ext cx="2198253" cy="646331"/>
              </a:xfrm>
              <a:prstGeom prst="rect">
                <a:avLst/>
              </a:prstGeom>
              <a:noFill/>
            </p:spPr>
            <p:txBody>
              <a:bodyPr wrap="square" rtlCol="0">
                <a:spAutoFit/>
              </a:bodyPr>
              <a:lstStyle/>
              <a:p>
                <a:r>
                  <a:rPr lang="en-GB" dirty="0">
                    <a:latin typeface="Aptos Display" panose="020B0004020202020204" pitchFamily="34" charset="0"/>
                  </a:rPr>
                  <a:t>Working in customer-facing jobs</a:t>
                </a:r>
              </a:p>
            </p:txBody>
          </p:sp>
          <p:cxnSp>
            <p:nvCxnSpPr>
              <p:cNvPr id="24" name="Straight Arrow Connector 23">
                <a:extLst>
                  <a:ext uri="{FF2B5EF4-FFF2-40B4-BE49-F238E27FC236}">
                    <a16:creationId xmlns:a16="http://schemas.microsoft.com/office/drawing/2014/main" id="{AC437173-B5D5-7E8A-FF28-605DB47ACE88}"/>
                  </a:ext>
                </a:extLst>
              </p:cNvPr>
              <p:cNvCxnSpPr/>
              <p:nvPr/>
            </p:nvCxnSpPr>
            <p:spPr>
              <a:xfrm>
                <a:off x="7712365" y="4039109"/>
                <a:ext cx="1245464" cy="27018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13A68C02-5FFA-92D1-6C89-E1DEDA59C92B}"/>
                </a:ext>
              </a:extLst>
            </p:cNvPr>
            <p:cNvGrpSpPr/>
            <p:nvPr/>
          </p:nvGrpSpPr>
          <p:grpSpPr>
            <a:xfrm>
              <a:off x="7010400" y="4830361"/>
              <a:ext cx="2284552" cy="1367293"/>
              <a:chOff x="7010400" y="4830361"/>
              <a:chExt cx="2284552" cy="1367293"/>
            </a:xfrm>
          </p:grpSpPr>
          <p:sp>
            <p:nvSpPr>
              <p:cNvPr id="21" name="TextBox 20">
                <a:extLst>
                  <a:ext uri="{FF2B5EF4-FFF2-40B4-BE49-F238E27FC236}">
                    <a16:creationId xmlns:a16="http://schemas.microsoft.com/office/drawing/2014/main" id="{83207836-8A43-FDB8-DBFE-9372E9E487B1}"/>
                  </a:ext>
                </a:extLst>
              </p:cNvPr>
              <p:cNvSpPr txBox="1"/>
              <p:nvPr/>
            </p:nvSpPr>
            <p:spPr>
              <a:xfrm>
                <a:off x="7096699" y="5551323"/>
                <a:ext cx="2198253" cy="646331"/>
              </a:xfrm>
              <a:prstGeom prst="rect">
                <a:avLst/>
              </a:prstGeom>
              <a:noFill/>
            </p:spPr>
            <p:txBody>
              <a:bodyPr wrap="square" rtlCol="0">
                <a:spAutoFit/>
              </a:bodyPr>
              <a:lstStyle/>
              <a:p>
                <a:r>
                  <a:rPr lang="en-GB" dirty="0">
                    <a:latin typeface="Aptos Display" panose="020B0004020202020204" pitchFamily="34" charset="0"/>
                  </a:rPr>
                  <a:t>Walking home alone late at night</a:t>
                </a:r>
              </a:p>
            </p:txBody>
          </p:sp>
          <p:cxnSp>
            <p:nvCxnSpPr>
              <p:cNvPr id="22" name="Straight Arrow Connector 21">
                <a:extLst>
                  <a:ext uri="{FF2B5EF4-FFF2-40B4-BE49-F238E27FC236}">
                    <a16:creationId xmlns:a16="http://schemas.microsoft.com/office/drawing/2014/main" id="{0833903B-FD80-C362-13B0-C65546C0B6CD}"/>
                  </a:ext>
                </a:extLst>
              </p:cNvPr>
              <p:cNvCxnSpPr/>
              <p:nvPr/>
            </p:nvCxnSpPr>
            <p:spPr>
              <a:xfrm>
                <a:off x="7010400" y="4830361"/>
                <a:ext cx="1006761" cy="6617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2CB39165-DE22-66D7-4280-C363A591BBB2}"/>
                </a:ext>
              </a:extLst>
            </p:cNvPr>
            <p:cNvGrpSpPr/>
            <p:nvPr/>
          </p:nvGrpSpPr>
          <p:grpSpPr>
            <a:xfrm>
              <a:off x="4519616" y="4844721"/>
              <a:ext cx="2198253" cy="1399100"/>
              <a:chOff x="4519616" y="4844721"/>
              <a:chExt cx="2198253" cy="1399100"/>
            </a:xfrm>
          </p:grpSpPr>
          <p:sp>
            <p:nvSpPr>
              <p:cNvPr id="19" name="TextBox 18">
                <a:extLst>
                  <a:ext uri="{FF2B5EF4-FFF2-40B4-BE49-F238E27FC236}">
                    <a16:creationId xmlns:a16="http://schemas.microsoft.com/office/drawing/2014/main" id="{F72D5ECC-A80A-1C2C-2D3F-36D883801773}"/>
                  </a:ext>
                </a:extLst>
              </p:cNvPr>
              <p:cNvSpPr txBox="1"/>
              <p:nvPr/>
            </p:nvSpPr>
            <p:spPr>
              <a:xfrm>
                <a:off x="4519616" y="5874489"/>
                <a:ext cx="2198253" cy="369332"/>
              </a:xfrm>
              <a:prstGeom prst="rect">
                <a:avLst/>
              </a:prstGeom>
              <a:noFill/>
            </p:spPr>
            <p:txBody>
              <a:bodyPr wrap="square" rtlCol="0">
                <a:spAutoFit/>
              </a:bodyPr>
              <a:lstStyle/>
              <a:p>
                <a:r>
                  <a:rPr lang="en-GB" dirty="0">
                    <a:latin typeface="Aptos Display" panose="020B0004020202020204" pitchFamily="34" charset="0"/>
                  </a:rPr>
                  <a:t>Road rage</a:t>
                </a:r>
              </a:p>
            </p:txBody>
          </p:sp>
          <p:cxnSp>
            <p:nvCxnSpPr>
              <p:cNvPr id="20" name="Straight Arrow Connector 19">
                <a:extLst>
                  <a:ext uri="{FF2B5EF4-FFF2-40B4-BE49-F238E27FC236}">
                    <a16:creationId xmlns:a16="http://schemas.microsoft.com/office/drawing/2014/main" id="{86E2D6C7-7514-2842-5A7C-DE5F494F47A7}"/>
                  </a:ext>
                </a:extLst>
              </p:cNvPr>
              <p:cNvCxnSpPr/>
              <p:nvPr/>
            </p:nvCxnSpPr>
            <p:spPr>
              <a:xfrm flipH="1">
                <a:off x="5100351" y="4844721"/>
                <a:ext cx="613930" cy="99897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66DC48C6-55BA-3EC7-9B9E-C2D1CC709B07}"/>
                </a:ext>
              </a:extLst>
            </p:cNvPr>
            <p:cNvGrpSpPr/>
            <p:nvPr/>
          </p:nvGrpSpPr>
          <p:grpSpPr>
            <a:xfrm>
              <a:off x="1319358" y="3885072"/>
              <a:ext cx="2606095" cy="646331"/>
              <a:chOff x="1319358" y="3885072"/>
              <a:chExt cx="2606095" cy="646331"/>
            </a:xfrm>
          </p:grpSpPr>
          <p:sp>
            <p:nvSpPr>
              <p:cNvPr id="17" name="TextBox 16">
                <a:extLst>
                  <a:ext uri="{FF2B5EF4-FFF2-40B4-BE49-F238E27FC236}">
                    <a16:creationId xmlns:a16="http://schemas.microsoft.com/office/drawing/2014/main" id="{3A50182F-AB37-2FB6-7C71-48F837651615}"/>
                  </a:ext>
                </a:extLst>
              </p:cNvPr>
              <p:cNvSpPr txBox="1"/>
              <p:nvPr/>
            </p:nvSpPr>
            <p:spPr>
              <a:xfrm>
                <a:off x="1319358" y="3885072"/>
                <a:ext cx="2198253" cy="646331"/>
              </a:xfrm>
              <a:prstGeom prst="rect">
                <a:avLst/>
              </a:prstGeom>
              <a:noFill/>
            </p:spPr>
            <p:txBody>
              <a:bodyPr wrap="square" rtlCol="0">
                <a:spAutoFit/>
              </a:bodyPr>
              <a:lstStyle/>
              <a:p>
                <a:r>
                  <a:rPr lang="en-GB" dirty="0">
                    <a:latin typeface="Aptos Display" panose="020B0004020202020204" pitchFamily="34" charset="0"/>
                  </a:rPr>
                  <a:t>Domestic violence situations</a:t>
                </a:r>
              </a:p>
            </p:txBody>
          </p:sp>
          <p:cxnSp>
            <p:nvCxnSpPr>
              <p:cNvPr id="18" name="Straight Arrow Connector 17">
                <a:extLst>
                  <a:ext uri="{FF2B5EF4-FFF2-40B4-BE49-F238E27FC236}">
                    <a16:creationId xmlns:a16="http://schemas.microsoft.com/office/drawing/2014/main" id="{8CCDCC62-EF5B-75A0-1D5B-3FD1F3D7405E}"/>
                  </a:ext>
                </a:extLst>
              </p:cNvPr>
              <p:cNvCxnSpPr/>
              <p:nvPr/>
            </p:nvCxnSpPr>
            <p:spPr>
              <a:xfrm flipH="1">
                <a:off x="2691681" y="4039109"/>
                <a:ext cx="1233772" cy="34357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31" name="Group 30">
            <a:extLst>
              <a:ext uri="{FF2B5EF4-FFF2-40B4-BE49-F238E27FC236}">
                <a16:creationId xmlns:a16="http://schemas.microsoft.com/office/drawing/2014/main" id="{C89DD025-C389-3E45-1910-78AD749001E9}"/>
              </a:ext>
            </a:extLst>
          </p:cNvPr>
          <p:cNvGrpSpPr/>
          <p:nvPr/>
        </p:nvGrpSpPr>
        <p:grpSpPr>
          <a:xfrm>
            <a:off x="2172998" y="4570504"/>
            <a:ext cx="2198253" cy="1286143"/>
            <a:chOff x="2172998" y="4570504"/>
            <a:chExt cx="2198253" cy="1286143"/>
          </a:xfrm>
        </p:grpSpPr>
        <p:cxnSp>
          <p:nvCxnSpPr>
            <p:cNvPr id="32" name="Straight Arrow Connector 31">
              <a:extLst>
                <a:ext uri="{FF2B5EF4-FFF2-40B4-BE49-F238E27FC236}">
                  <a16:creationId xmlns:a16="http://schemas.microsoft.com/office/drawing/2014/main" id="{FF23AD23-D0DE-338B-E9EF-F2299CDCB930}"/>
                </a:ext>
              </a:extLst>
            </p:cNvPr>
            <p:cNvCxnSpPr/>
            <p:nvPr/>
          </p:nvCxnSpPr>
          <p:spPr>
            <a:xfrm flipH="1">
              <a:off x="3196503" y="4570504"/>
              <a:ext cx="788267" cy="68475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9239CF66-124C-863C-ED2F-97E51A9AA8EB}"/>
                </a:ext>
              </a:extLst>
            </p:cNvPr>
            <p:cNvSpPr txBox="1"/>
            <p:nvPr/>
          </p:nvSpPr>
          <p:spPr>
            <a:xfrm>
              <a:off x="2172998" y="5210316"/>
              <a:ext cx="2198253" cy="646331"/>
            </a:xfrm>
            <a:prstGeom prst="rect">
              <a:avLst/>
            </a:prstGeom>
            <a:noFill/>
          </p:spPr>
          <p:txBody>
            <a:bodyPr wrap="square" rtlCol="0">
              <a:spAutoFit/>
            </a:bodyPr>
            <a:lstStyle/>
            <a:p>
              <a:r>
                <a:rPr lang="en-GB" dirty="0">
                  <a:latin typeface="Aptos Display" panose="020B0004020202020204" pitchFamily="34" charset="0"/>
                </a:rPr>
                <a:t>Going on holiday with friends</a:t>
              </a:r>
            </a:p>
          </p:txBody>
        </p:sp>
      </p:grpSp>
      <p:sp>
        <p:nvSpPr>
          <p:cNvPr id="34" name="TextBox 33">
            <a:extLst>
              <a:ext uri="{FF2B5EF4-FFF2-40B4-BE49-F238E27FC236}">
                <a16:creationId xmlns:a16="http://schemas.microsoft.com/office/drawing/2014/main" id="{F35F25AF-694B-CA4B-0501-79BDF9C8F190}"/>
              </a:ext>
            </a:extLst>
          </p:cNvPr>
          <p:cNvSpPr txBox="1"/>
          <p:nvPr/>
        </p:nvSpPr>
        <p:spPr>
          <a:xfrm>
            <a:off x="8976302" y="6120172"/>
            <a:ext cx="2780145" cy="369332"/>
          </a:xfrm>
          <a:prstGeom prst="rect">
            <a:avLst/>
          </a:prstGeom>
          <a:noFill/>
        </p:spPr>
        <p:txBody>
          <a:bodyPr wrap="square" rtlCol="0">
            <a:spAutoFit/>
          </a:bodyPr>
          <a:lstStyle/>
          <a:p>
            <a:r>
              <a:rPr lang="en-GB" dirty="0">
                <a:solidFill>
                  <a:srgbClr val="FF0000"/>
                </a:solidFill>
                <a:latin typeface="Aptos Display" panose="020B0004020202020204" pitchFamily="34" charset="0"/>
              </a:rPr>
              <a:t>Activity 1</a:t>
            </a:r>
          </a:p>
        </p:txBody>
      </p:sp>
    </p:spTree>
    <p:extLst>
      <p:ext uri="{BB962C8B-B14F-4D97-AF65-F5344CB8AC3E}">
        <p14:creationId xmlns:p14="http://schemas.microsoft.com/office/powerpoint/2010/main" val="1169360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8C88E1D-66E0-1DB3-F663-46FC8C9A0B81}"/>
              </a:ext>
            </a:extLst>
          </p:cNvPr>
          <p:cNvSpPr txBox="1"/>
          <p:nvPr/>
        </p:nvSpPr>
        <p:spPr>
          <a:xfrm>
            <a:off x="786823" y="496668"/>
            <a:ext cx="10618354" cy="646331"/>
          </a:xfrm>
          <a:prstGeom prst="rect">
            <a:avLst/>
          </a:prstGeom>
          <a:noFill/>
        </p:spPr>
        <p:txBody>
          <a:bodyPr wrap="square" rtlCol="0">
            <a:spAutoFit/>
          </a:bodyPr>
          <a:lstStyle/>
          <a:p>
            <a:pPr algn="ctr"/>
            <a:r>
              <a:rPr lang="en-GB" sz="3600" dirty="0">
                <a:latin typeface="Aptos Display" panose="020B0004020202020204" pitchFamily="34" charset="0"/>
              </a:rPr>
              <a:t>Discussion - why might these situations contain risk?</a:t>
            </a:r>
          </a:p>
        </p:txBody>
      </p:sp>
      <p:grpSp>
        <p:nvGrpSpPr>
          <p:cNvPr id="5" name="Group 4">
            <a:extLst>
              <a:ext uri="{FF2B5EF4-FFF2-40B4-BE49-F238E27FC236}">
                <a16:creationId xmlns:a16="http://schemas.microsoft.com/office/drawing/2014/main" id="{D33B0F6F-6005-47FB-268F-FFC5AB8AE4CE}"/>
              </a:ext>
            </a:extLst>
          </p:cNvPr>
          <p:cNvGrpSpPr/>
          <p:nvPr/>
        </p:nvGrpSpPr>
        <p:grpSpPr>
          <a:xfrm>
            <a:off x="1067497" y="1323750"/>
            <a:ext cx="10057006" cy="3947585"/>
            <a:chOff x="1067457" y="1319747"/>
            <a:chExt cx="9476509" cy="3963679"/>
          </a:xfrm>
        </p:grpSpPr>
        <p:sp>
          <p:nvSpPr>
            <p:cNvPr id="6" name="Rounded Rectangle 6">
              <a:extLst>
                <a:ext uri="{FF2B5EF4-FFF2-40B4-BE49-F238E27FC236}">
                  <a16:creationId xmlns:a16="http://schemas.microsoft.com/office/drawing/2014/main" id="{9C4E4297-6D2E-8C74-D5DA-AC75496FE3AE}"/>
                </a:ext>
              </a:extLst>
            </p:cNvPr>
            <p:cNvSpPr/>
            <p:nvPr/>
          </p:nvSpPr>
          <p:spPr>
            <a:xfrm>
              <a:off x="1067457" y="1319747"/>
              <a:ext cx="9476509" cy="344398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ptos Display" panose="020B0004020202020204" pitchFamily="34" charset="0"/>
              </a:endParaRPr>
            </a:p>
          </p:txBody>
        </p:sp>
        <p:sp>
          <p:nvSpPr>
            <p:cNvPr id="7" name="TextBox 6">
              <a:extLst>
                <a:ext uri="{FF2B5EF4-FFF2-40B4-BE49-F238E27FC236}">
                  <a16:creationId xmlns:a16="http://schemas.microsoft.com/office/drawing/2014/main" id="{32398871-7A43-E797-7DFC-67D978941B3D}"/>
                </a:ext>
              </a:extLst>
            </p:cNvPr>
            <p:cNvSpPr txBox="1"/>
            <p:nvPr/>
          </p:nvSpPr>
          <p:spPr>
            <a:xfrm>
              <a:off x="1067457" y="1622406"/>
              <a:ext cx="9476509" cy="3661020"/>
            </a:xfrm>
            <a:prstGeom prst="rect">
              <a:avLst/>
            </a:prstGeom>
            <a:noFill/>
          </p:spPr>
          <p:txBody>
            <a:bodyPr wrap="square" rtlCol="0">
              <a:spAutoFit/>
            </a:bodyPr>
            <a:lstStyle/>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Alcohol and drugs impair judgement (clubs/bars/festivals/house parties)</a:t>
              </a: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Crowded venues limit escape routes (clubs/bars/festivals)</a:t>
              </a: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Arguments between strangers can quickly turn violent </a:t>
              </a: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Gangs may use night settings for confrontation (walking home/clubs/bars)</a:t>
              </a: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Late-night travel attracts crime</a:t>
              </a: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Attackers may target individuals walking alone (e.g. muggings)</a:t>
              </a: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Some drivers carry weapons (road rage)</a:t>
              </a: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Anger makes some people unpredictable</a:t>
              </a:r>
            </a:p>
            <a:p>
              <a:pPr marL="285750" indent="-285750">
                <a:buFont typeface="Arial" panose="020B0604020202020204" pitchFamily="34" charset="0"/>
                <a:buChar char="•"/>
              </a:pPr>
              <a:r>
                <a:rPr lang="en-GB" sz="2000" dirty="0">
                  <a:latin typeface="Aptos Display" panose="020B0004020202020204" pitchFamily="34" charset="0"/>
                  <a:cs typeface="Arial" panose="020B0604020202020204" pitchFamily="34" charset="0"/>
                </a:rPr>
                <a:t>Abusive partners may use knives or other weapons to control or threaten (domestic violence) </a:t>
              </a:r>
            </a:p>
          </p:txBody>
        </p:sp>
      </p:grpSp>
      <p:sp>
        <p:nvSpPr>
          <p:cNvPr id="8" name="TextBox 7">
            <a:extLst>
              <a:ext uri="{FF2B5EF4-FFF2-40B4-BE49-F238E27FC236}">
                <a16:creationId xmlns:a16="http://schemas.microsoft.com/office/drawing/2014/main" id="{974A47B8-9F83-3C37-1E2B-0DB0597EDF07}"/>
              </a:ext>
            </a:extLst>
          </p:cNvPr>
          <p:cNvSpPr txBox="1"/>
          <p:nvPr/>
        </p:nvSpPr>
        <p:spPr>
          <a:xfrm>
            <a:off x="8662231" y="5992000"/>
            <a:ext cx="2780145" cy="369332"/>
          </a:xfrm>
          <a:prstGeom prst="rect">
            <a:avLst/>
          </a:prstGeom>
          <a:noFill/>
        </p:spPr>
        <p:txBody>
          <a:bodyPr wrap="square" rtlCol="0">
            <a:spAutoFit/>
          </a:bodyPr>
          <a:lstStyle/>
          <a:p>
            <a:r>
              <a:rPr lang="en-GB" dirty="0">
                <a:solidFill>
                  <a:srgbClr val="FF0000"/>
                </a:solidFill>
                <a:latin typeface="Aptos Display" panose="020B0004020202020204" pitchFamily="34" charset="0"/>
              </a:rPr>
              <a:t>Activity 1</a:t>
            </a:r>
          </a:p>
        </p:txBody>
      </p:sp>
    </p:spTree>
    <p:extLst>
      <p:ext uri="{BB962C8B-B14F-4D97-AF65-F5344CB8AC3E}">
        <p14:creationId xmlns:p14="http://schemas.microsoft.com/office/powerpoint/2010/main" val="325318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AF1E60301F9845965A45A9FFC27309" ma:contentTypeVersion="21" ma:contentTypeDescription="Create a new document." ma:contentTypeScope="" ma:versionID="17805e7ca1b668129731a79d10fee3a4">
  <xsd:schema xmlns:xsd="http://www.w3.org/2001/XMLSchema" xmlns:xs="http://www.w3.org/2001/XMLSchema" xmlns:p="http://schemas.microsoft.com/office/2006/metadata/properties" xmlns:ns1="http://schemas.microsoft.com/sharepoint/v3" xmlns:ns2="35e34062-2793-41eb-9d5f-953cc31a6407" xmlns:ns3="362f5b62-f04e-4597-9160-e41e0f668a60" targetNamespace="http://schemas.microsoft.com/office/2006/metadata/properties" ma:root="true" ma:fieldsID="1ffdd081069b851768ed36c15d715c91" ns1:_="" ns2:_="" ns3:_="">
    <xsd:import namespace="http://schemas.microsoft.com/sharepoint/v3"/>
    <xsd:import namespace="35e34062-2793-41eb-9d5f-953cc31a6407"/>
    <xsd:import namespace="362f5b62-f04e-4597-9160-e41e0f668a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1:_ip_UnifiedCompliancePolicyProperties" minOccurs="0"/>
                <xsd:element ref="ns1:_ip_UnifiedCompliancePolicyUIAc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e34062-2793-41eb-9d5f-953cc31a64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2b6a340-da92-4053-b1ab-87a19a59bd4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BillingMetadata" ma:index="28"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2f5b62-f04e-4597-9160-e41e0f668a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a7ec933-0e1c-4b3c-8b98-222ec1495889}" ma:internalName="TaxCatchAll" ma:showField="CatchAllData" ma:web="362f5b62-f04e-4597-9160-e41e0f668a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35e34062-2793-41eb-9d5f-953cc31a6407">
      <Terms xmlns="http://schemas.microsoft.com/office/infopath/2007/PartnerControls"/>
    </lcf76f155ced4ddcb4097134ff3c332f>
    <TaxCatchAll xmlns="362f5b62-f04e-4597-9160-e41e0f668a60"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34DDDF-5058-4C1D-AC8F-6AC8D9096D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5e34062-2793-41eb-9d5f-953cc31a6407"/>
    <ds:schemaRef ds:uri="362f5b62-f04e-4597-9160-e41e0f668a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B4DFF0-1898-4335-92B8-1C088742F14A}">
  <ds:schemaRefs>
    <ds:schemaRef ds:uri="http://schemas.microsoft.com/office/2006/metadata/properties"/>
    <ds:schemaRef ds:uri="http://schemas.microsoft.com/office/infopath/2007/PartnerControls"/>
    <ds:schemaRef ds:uri="http://schemas.microsoft.com/sharepoint/v3"/>
    <ds:schemaRef ds:uri="35e34062-2793-41eb-9d5f-953cc31a6407"/>
    <ds:schemaRef ds:uri="362f5b62-f04e-4597-9160-e41e0f668a60"/>
  </ds:schemaRefs>
</ds:datastoreItem>
</file>

<file path=customXml/itemProps3.xml><?xml version="1.0" encoding="utf-8"?>
<ds:datastoreItem xmlns:ds="http://schemas.openxmlformats.org/officeDocument/2006/customXml" ds:itemID="{B2108BD4-A637-4B1F-811B-B156386725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842</TotalTime>
  <Words>1400</Words>
  <Application>Microsoft Office PowerPoint</Application>
  <PresentationFormat>Widescreen</PresentationFormat>
  <Paragraphs>146</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Aptos Display</vt:lpstr>
      <vt:lpstr>Arial</vt:lpstr>
      <vt:lpstr>Calibri</vt:lpstr>
      <vt:lpstr>Symbol</vt:lpstr>
      <vt:lpstr>Office Theme</vt:lpstr>
      <vt:lpstr>EPKCE KS4 Lesson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Cygnet Health 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Amy-Louise White</dc:creator>
  <cp:lastModifiedBy>Stephen Bache</cp:lastModifiedBy>
  <cp:revision>74</cp:revision>
  <dcterms:created xsi:type="dcterms:W3CDTF">2025-02-25T11:45:27Z</dcterms:created>
  <dcterms:modified xsi:type="dcterms:W3CDTF">2025-06-18T08:42:51Z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0x010100D9AF1E60301F9845965A45A9FFC27309</vt:lpwstr>
  </property>
  <property fmtid="{D5CDD505-2E9C-101B-9397-08002B2CF9AE}" pid="3" name="MediaServiceImageTags">
    <vt:lpwstr/>
  </property>
</Properties>
</file>