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1" r:id="rId19"/>
    <p:sldId id="27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8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22355-B274-DB1D-6DAD-5D00E27261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980A27-958D-F4AA-EF72-D2EA249CE4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968C9-6CBE-301A-0C25-BDBCBF98F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076F-E589-4A9D-B2D2-EE27E3D624DC}" type="datetimeFigureOut">
              <a:rPr lang="en-GB" smtClean="0"/>
              <a:t>16/06/2025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10704-5757-8C52-89DA-5812D8927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74927C-D430-1DF7-1432-262B130CE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81F1B-0F59-4CF8-BBCD-4CC9A44DAEC8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close-up of a logo&#10;&#10;AI-generated content may be incorrect.">
            <a:extLst>
              <a:ext uri="{FF2B5EF4-FFF2-40B4-BE49-F238E27FC236}">
                <a16:creationId xmlns:a16="http://schemas.microsoft.com/office/drawing/2014/main" id="{A25E4454-04C5-CE9B-E47D-3A5CAAE020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133" y="5566442"/>
            <a:ext cx="4389733" cy="12915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3809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20F08-45F4-B094-2CFF-5BB51C1E2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06FE2B-1E8E-BE1A-F22D-BD89232672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ED7A7-849A-35C0-F9B6-DF6040586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076F-E589-4A9D-B2D2-EE27E3D624DC}" type="datetimeFigureOut">
              <a:rPr lang="en-GB" smtClean="0"/>
              <a:t>16/06/2025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F83B9-FE55-51C3-3124-DCDEEB3E9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BB8DA-FAF7-CEFD-9F24-249615BC6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81F1B-0F59-4CF8-BBCD-4CC9A44DA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516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0831F7-CEA5-47C6-1DDF-A31FCF457C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519E66-2CA8-7E16-9F92-F0DF32ED9F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C2B68-E36E-7382-92D8-7752F90BB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076F-E589-4A9D-B2D2-EE27E3D624DC}" type="datetimeFigureOut">
              <a:rPr lang="en-GB" smtClean="0"/>
              <a:t>16/06/2025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E59526-E702-463A-E0D1-35BCE513A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20FAB-37C0-FF50-0217-C316BB403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81F1B-0F59-4CF8-BBCD-4CC9A44DA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494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2FDBD-5690-5419-1E8E-C28153C61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D593C-9448-F7B8-EF46-EF688E2AC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567DD-D412-14B7-3E10-B7BADB36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076F-E589-4A9D-B2D2-EE27E3D624DC}" type="datetimeFigureOut">
              <a:rPr lang="en-GB" smtClean="0"/>
              <a:t>16/06/2025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8B798-B239-D9A9-0EEE-2AEA41B42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0ED10-95A7-678B-CB5C-3CC68DFC4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81F1B-0F59-4CF8-BBCD-4CC9A44DAEC8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A close-up of a logo&#10;&#10;AI-generated content may be incorrect.">
            <a:extLst>
              <a:ext uri="{FF2B5EF4-FFF2-40B4-BE49-F238E27FC236}">
                <a16:creationId xmlns:a16="http://schemas.microsoft.com/office/drawing/2014/main" id="{9A8C707B-1A4D-CA25-096C-6BC0D7C5AE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689010"/>
            <a:ext cx="3800818" cy="11182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5305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80E2B-B896-41EB-5741-22108B538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1C36CD-31CF-816E-A4DF-41D27C244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0D571-EBB9-599F-0E1B-12563EA4C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076F-E589-4A9D-B2D2-EE27E3D624DC}" type="datetimeFigureOut">
              <a:rPr lang="en-GB" smtClean="0"/>
              <a:t>16/06/2025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F87EA3-CFF9-68E3-E215-28C4356EE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CB12FB-F509-BDAC-FC87-15CFBD8DE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81F1B-0F59-4CF8-BBCD-4CC9A44DA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576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C22EB-A7D5-2B27-714A-72944AD3A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7D960-30D7-8544-621C-9A679EC80B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D250FD-53EE-8A3B-6E00-FDE6B6050B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CB33FD-B503-1BA4-8B54-7E8B86607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076F-E589-4A9D-B2D2-EE27E3D624DC}" type="datetimeFigureOut">
              <a:rPr lang="en-GB" smtClean="0"/>
              <a:t>16/06/2025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6C03A8-3FA3-05A8-9D19-2C3D92046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C4D625-A2E4-71D2-A77A-8EF4D5EA0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81F1B-0F59-4CF8-BBCD-4CC9A44DA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14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C4686-87FB-825F-390B-D91AA167D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C6F3EE-F7CE-0D7B-ED0D-A9BC14E919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83742E-3DC4-84F1-BD64-ACF005FBB5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B108D0-BA9C-4ACB-FEEF-FC047981B6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8558CA-1384-6169-D992-AF93ED83AF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F04758-688E-4151-D08F-6BECED3D2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076F-E589-4A9D-B2D2-EE27E3D624DC}" type="datetimeFigureOut">
              <a:rPr lang="en-GB" smtClean="0"/>
              <a:t>16/06/2025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15AE83-B52D-8548-0E44-CD2C7D787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096CF2-0CB7-35CB-DEF0-24EF3310E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81F1B-0F59-4CF8-BBCD-4CC9A44DA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087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6AB86-1A87-E1D4-755E-8F855EE86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E5B450-7A24-8DC7-3697-0232BF410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076F-E589-4A9D-B2D2-EE27E3D624DC}" type="datetimeFigureOut">
              <a:rPr lang="en-GB" smtClean="0"/>
              <a:t>16/06/2025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241A2E-10A8-10E5-7E89-F85A84EAF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5DED25-0334-AD5C-AA36-20D409772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81F1B-0F59-4CF8-BBCD-4CC9A44DA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081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CA5FE7-D0EB-5B76-1CAB-86B0E3DC0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076F-E589-4A9D-B2D2-EE27E3D624DC}" type="datetimeFigureOut">
              <a:rPr lang="en-GB" smtClean="0"/>
              <a:t>16/06/2025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CEF1AF-0D13-A5EA-D7CD-9ABEB60C1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4BFCC9-CF52-12C7-2684-F738E009B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81F1B-0F59-4CF8-BBCD-4CC9A44DA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306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294DF-D895-D5F5-87E7-26CE49819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4F1DA-91D4-F96D-8A53-56262DB33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705190-2D4E-088A-21EF-A48D01598F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1A38CC-24F2-E5A9-0ED9-DFBE80B6B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076F-E589-4A9D-B2D2-EE27E3D624DC}" type="datetimeFigureOut">
              <a:rPr lang="en-GB" smtClean="0"/>
              <a:t>16/06/2025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C5FC6B-165D-50FF-AC00-C7CDD17D1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4A2B2F-3B03-230D-3B89-5981579F2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81F1B-0F59-4CF8-BBCD-4CC9A44DA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342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C35C0-BA81-0AB4-E9A0-12F45A290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81148A-B72A-28F5-CB06-355D9213C0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5690CE-1584-27C9-35F4-BCCD00A441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78B9E4-7B53-2705-6F15-887F33198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076F-E589-4A9D-B2D2-EE27E3D624DC}" type="datetimeFigureOut">
              <a:rPr lang="en-GB" smtClean="0"/>
              <a:t>16/06/2025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33AFB8-5087-9124-08B1-08F0829C6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A27DF8-F6D4-1A7E-0CA3-7F0158848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81F1B-0F59-4CF8-BBCD-4CC9A44DA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877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43D92A-D6FA-3AA4-9DB1-6EA0F5CD9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B59792-54ED-9E95-5EE0-A1568AD13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32E74-9689-EE43-D8B4-3248193F41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E1076F-E589-4A9D-B2D2-EE27E3D624DC}" type="datetimeFigureOut">
              <a:rPr lang="en-GB" smtClean="0"/>
              <a:t>16/06/2025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8D69C-169A-AF88-1AA6-AD6AE153C3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97D6F-F30D-AED2-795D-9EF2EDA94E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681F1B-0F59-4CF8-BBCD-4CC9A44DA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437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b6kDLN4zfnM?si=uduRedS8VP1kYBvT&amp;t=2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F0398-7023-23D9-F980-7F61E1ABB7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ptos Display" panose="020B0004020202020204" pitchFamily="34" charset="0"/>
                <a:cs typeface="Calibri" panose="020F0502020204030204" pitchFamily="34" charset="0"/>
              </a:rPr>
              <a:t>EPKCE KS4 Session 1 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040BFB-9ED0-6412-0E2C-A9AAAEB367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Knife Crime, Glamour </a:t>
            </a:r>
            <a:r>
              <a:rPr lang="en-GB" sz="4000"/>
              <a:t>and Exploitation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357945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A46B89-4F9F-DBF3-F194-1CCC44A89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FE2D9-4B0D-FE72-CD52-B73BC5089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Knives and Glamour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A4A57-7619-403D-FF9B-BCA96DC38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53000" cy="4351338"/>
          </a:xfrm>
        </p:spPr>
        <p:txBody>
          <a:bodyPr/>
          <a:lstStyle/>
          <a:p>
            <a:pPr marL="0" indent="0" algn="l" defTabSz="1188690">
              <a:lnSpc>
                <a:spcPct val="80000"/>
              </a:lnSpc>
              <a:buNone/>
              <a:defRPr sz="3900" spc="-78">
                <a:solidFill>
                  <a:srgbClr val="000000"/>
                </a:solidFill>
              </a:defRPr>
            </a:pPr>
            <a:r>
              <a:rPr lang="en-GB" sz="2800" dirty="0"/>
              <a:t>Popular TV scene 2: Top Boy</a:t>
            </a:r>
          </a:p>
          <a:p>
            <a:pPr algn="l" defTabSz="1188690">
              <a:lnSpc>
                <a:spcPct val="80000"/>
              </a:lnSpc>
              <a:defRPr sz="3900" spc="-78">
                <a:solidFill>
                  <a:srgbClr val="000000"/>
                </a:solidFill>
              </a:defRPr>
            </a:pPr>
            <a:endParaRPr lang="en-GB" sz="2800" dirty="0"/>
          </a:p>
          <a:p>
            <a:pPr algn="l" defTabSz="1188690">
              <a:lnSpc>
                <a:spcPct val="80000"/>
              </a:lnSpc>
              <a:defRPr sz="3900" spc="-78">
                <a:solidFill>
                  <a:srgbClr val="000000"/>
                </a:solidFill>
              </a:defRPr>
            </a:pPr>
            <a:r>
              <a:rPr lang="en-GB" sz="2800" dirty="0"/>
              <a:t>Jamie gets arrested in front of his brothers.</a:t>
            </a:r>
          </a:p>
          <a:p>
            <a:pPr algn="l" defTabSz="1188690">
              <a:lnSpc>
                <a:spcPct val="80000"/>
              </a:lnSpc>
              <a:defRPr sz="3900" spc="-78">
                <a:solidFill>
                  <a:srgbClr val="000000"/>
                </a:solidFill>
              </a:defRPr>
            </a:pPr>
            <a:r>
              <a:rPr lang="en-GB" sz="2800" dirty="0"/>
              <a:t>Season 3, Episode 10</a:t>
            </a:r>
          </a:p>
          <a:p>
            <a:pPr algn="l" defTabSz="1188690">
              <a:lnSpc>
                <a:spcPct val="80000"/>
              </a:lnSpc>
              <a:defRPr sz="3900" spc="-78">
                <a:solidFill>
                  <a:srgbClr val="000000"/>
                </a:solidFill>
              </a:defRPr>
            </a:pPr>
            <a:endParaRPr lang="en-GB" sz="28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174" name="Picture 6" descr="All The Nigerian Actors In The Latest Season Of Top Boy">
            <a:extLst>
              <a:ext uri="{FF2B5EF4-FFF2-40B4-BE49-F238E27FC236}">
                <a16:creationId xmlns:a16="http://schemas.microsoft.com/office/drawing/2014/main" id="{FF6D76FC-492C-C6FC-9F5C-65FBEB5C4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976559"/>
            <a:ext cx="5909553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690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4EEB38-0620-4D16-C71E-E08B0651A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69EFD-F4A4-66AE-843F-8461C0584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Knives and Glamour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24086-A972-1A3D-BBDE-BE1516C26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defTabSz="1188690">
              <a:lnSpc>
                <a:spcPct val="80000"/>
              </a:lnSpc>
              <a:buNone/>
              <a:defRPr sz="3900" spc="-78">
                <a:solidFill>
                  <a:srgbClr val="000000"/>
                </a:solidFill>
              </a:defRPr>
            </a:pPr>
            <a:r>
              <a:rPr lang="en-GB" sz="2800" dirty="0"/>
              <a:t>Popular TV scene 3: Top Boy</a:t>
            </a:r>
          </a:p>
          <a:p>
            <a:pPr algn="l" defTabSz="1188690">
              <a:lnSpc>
                <a:spcPct val="80000"/>
              </a:lnSpc>
              <a:defRPr sz="3900" spc="-78">
                <a:solidFill>
                  <a:srgbClr val="000000"/>
                </a:solidFill>
              </a:defRPr>
            </a:pPr>
            <a:endParaRPr lang="en-GB" sz="2800" dirty="0"/>
          </a:p>
          <a:p>
            <a:pPr algn="l" defTabSz="1188690">
              <a:lnSpc>
                <a:spcPct val="80000"/>
              </a:lnSpc>
              <a:defRPr sz="3900" spc="-78">
                <a:solidFill>
                  <a:srgbClr val="000000"/>
                </a:solidFill>
              </a:defRPr>
            </a:pPr>
            <a:r>
              <a:rPr lang="en-GB" sz="2800" dirty="0"/>
              <a:t>A stabbing leads to retaliation</a:t>
            </a:r>
          </a:p>
          <a:p>
            <a:pPr algn="l" defTabSz="1188690">
              <a:lnSpc>
                <a:spcPct val="80000"/>
              </a:lnSpc>
              <a:defRPr sz="3900" spc="-78">
                <a:solidFill>
                  <a:srgbClr val="000000"/>
                </a:solidFill>
              </a:defRPr>
            </a:pPr>
            <a:r>
              <a:rPr lang="en-GB" sz="2800" dirty="0"/>
              <a:t>Season 3, Episode 6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196" name="Picture 4" descr="Top Boy Season 3 Ending: Who Dies In The Final Episode?">
            <a:extLst>
              <a:ext uri="{FF2B5EF4-FFF2-40B4-BE49-F238E27FC236}">
                <a16:creationId xmlns:a16="http://schemas.microsoft.com/office/drawing/2014/main" id="{4BADB023-EE35-4EEB-8C0D-18BA0480F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81994"/>
            <a:ext cx="5144908" cy="289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581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09400-748A-34D5-F437-A94E2AE9B9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28E14-4E14-D4F2-12CD-31A7EB52C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Knives and Glamour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BBA23-C527-B3C9-65D3-BF7519EAA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defTabSz="1188690">
              <a:lnSpc>
                <a:spcPct val="80000"/>
              </a:lnSpc>
              <a:buNone/>
              <a:defRPr sz="3900" spc="-78">
                <a:solidFill>
                  <a:srgbClr val="000000"/>
                </a:solidFill>
              </a:defRPr>
            </a:pPr>
            <a:r>
              <a:rPr lang="en-GB" sz="2800" dirty="0"/>
              <a:t>Popular TV scene 4: Top Boy</a:t>
            </a:r>
          </a:p>
          <a:p>
            <a:pPr algn="l" defTabSz="1188690">
              <a:lnSpc>
                <a:spcPct val="80000"/>
              </a:lnSpc>
              <a:defRPr sz="3900" spc="-78">
                <a:solidFill>
                  <a:srgbClr val="000000"/>
                </a:solidFill>
              </a:defRPr>
            </a:pPr>
            <a:endParaRPr lang="en-GB" sz="2800" dirty="0"/>
          </a:p>
          <a:p>
            <a:pPr algn="l" defTabSz="1188690">
              <a:lnSpc>
                <a:spcPct val="80000"/>
              </a:lnSpc>
              <a:defRPr sz="3900" spc="-78">
                <a:solidFill>
                  <a:srgbClr val="000000"/>
                </a:solidFill>
              </a:defRPr>
            </a:pPr>
            <a:r>
              <a:rPr lang="en-GB" sz="2800" dirty="0"/>
              <a:t>A character tries to leave </a:t>
            </a:r>
          </a:p>
          <a:p>
            <a:pPr marL="0" indent="0" algn="l" defTabSz="1188690">
              <a:lnSpc>
                <a:spcPct val="80000"/>
              </a:lnSpc>
              <a:buNone/>
              <a:defRPr sz="3900" spc="-78">
                <a:solidFill>
                  <a:srgbClr val="000000"/>
                </a:solidFill>
              </a:defRPr>
            </a:pPr>
            <a:r>
              <a:rPr lang="en-GB" dirty="0"/>
              <a:t>   </a:t>
            </a:r>
            <a:r>
              <a:rPr lang="en-GB" sz="2800" dirty="0"/>
              <a:t>the gang but faces threats</a:t>
            </a:r>
          </a:p>
          <a:p>
            <a:pPr algn="l" defTabSz="1188690">
              <a:lnSpc>
                <a:spcPct val="80000"/>
              </a:lnSpc>
              <a:defRPr sz="3900" spc="-78">
                <a:solidFill>
                  <a:srgbClr val="000000"/>
                </a:solidFill>
              </a:defRPr>
            </a:pPr>
            <a:r>
              <a:rPr lang="en-GB" sz="2800" dirty="0"/>
              <a:t>Season 2, Episode 3</a:t>
            </a:r>
          </a:p>
          <a:p>
            <a:pPr algn="l" defTabSz="1188690">
              <a:lnSpc>
                <a:spcPct val="80000"/>
              </a:lnSpc>
              <a:defRPr sz="3900" spc="-78">
                <a:solidFill>
                  <a:srgbClr val="000000"/>
                </a:solidFill>
              </a:defRPr>
            </a:pPr>
            <a:endParaRPr lang="en-GB" sz="28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AutoShape 4" descr="Top Boy season 3: Cast, plot, season 2 recap, how many episodes of  returning Netflix crime drama | Wales Online">
            <a:extLst>
              <a:ext uri="{FF2B5EF4-FFF2-40B4-BE49-F238E27FC236}">
                <a16:creationId xmlns:a16="http://schemas.microsoft.com/office/drawing/2014/main" id="{679C6028-1D85-716D-78CE-B9CF09616F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224" name="Picture 8" descr="Top Boy: Season 3 – September 7 « Celebrity Gossip and Movie News">
            <a:extLst>
              <a:ext uri="{FF2B5EF4-FFF2-40B4-BE49-F238E27FC236}">
                <a16:creationId xmlns:a16="http://schemas.microsoft.com/office/drawing/2014/main" id="{3C391178-654B-7F00-D782-FB5C252E5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181291"/>
            <a:ext cx="5114925" cy="348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646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225A00-F5AE-A5D3-C327-7C854B18B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D0C15-950C-D022-0DB8-3C83A64FB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Consequences in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E4ADC-A4BD-8564-D332-287273642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78400" cy="739775"/>
          </a:xfrm>
        </p:spPr>
        <p:txBody>
          <a:bodyPr/>
          <a:lstStyle/>
          <a:p>
            <a:pPr marL="0" indent="0" algn="l" defTabSz="1737316">
              <a:lnSpc>
                <a:spcPct val="80000"/>
              </a:lnSpc>
              <a:buNone/>
              <a:defRPr sz="5700" spc="-114">
                <a:solidFill>
                  <a:srgbClr val="000000"/>
                </a:solidFill>
              </a:defRPr>
            </a:pPr>
            <a:r>
              <a:rPr lang="en-GB" sz="2800" dirty="0"/>
              <a:t>Part 1</a:t>
            </a:r>
          </a:p>
          <a:p>
            <a:pPr algn="l" defTabSz="1737316">
              <a:lnSpc>
                <a:spcPct val="80000"/>
              </a:lnSpc>
              <a:defRPr sz="5700" spc="-114">
                <a:solidFill>
                  <a:srgbClr val="000000"/>
                </a:solidFill>
              </a:defRPr>
            </a:pPr>
            <a:endParaRPr lang="en-GB" sz="2800" dirty="0"/>
          </a:p>
        </p:txBody>
      </p:sp>
      <p:pic>
        <p:nvPicPr>
          <p:cNvPr id="6" name="Picture 5" descr="A person and person sitting at a table&#10;&#10;AI-generated content may be incorrect.">
            <a:extLst>
              <a:ext uri="{FF2B5EF4-FFF2-40B4-BE49-F238E27FC236}">
                <a16:creationId xmlns:a16="http://schemas.microsoft.com/office/drawing/2014/main" id="{08D08A93-8159-3364-638D-687DC4382C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640" y="2004220"/>
            <a:ext cx="5108720" cy="340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694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8BD6D9-DF6F-F7C8-DEA1-B7CA811D5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B4177-6AA9-F420-DA54-681DAA5A1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Consequences in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21B17-5453-D45D-1EE4-A6E523B47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lnSpc>
                <a:spcPct val="80000"/>
              </a:lnSpc>
              <a:buNone/>
              <a:defRPr sz="6000" spc="-119">
                <a:solidFill>
                  <a:srgbClr val="000000"/>
                </a:solidFill>
              </a:defRPr>
            </a:pPr>
            <a:r>
              <a:rPr lang="en-GB" sz="2800" dirty="0"/>
              <a:t>Part 2</a:t>
            </a:r>
          </a:p>
          <a:p>
            <a:pPr algn="l">
              <a:lnSpc>
                <a:spcPct val="80000"/>
              </a:lnSpc>
              <a:defRPr sz="6000" spc="-119">
                <a:solidFill>
                  <a:srgbClr val="000000"/>
                </a:solidFill>
              </a:defRPr>
            </a:pPr>
            <a:endParaRPr lang="en-GB" sz="28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 descr="A person looking at a bulletin board&#10;&#10;AI-generated content may be incorrect.">
            <a:extLst>
              <a:ext uri="{FF2B5EF4-FFF2-40B4-BE49-F238E27FC236}">
                <a16:creationId xmlns:a16="http://schemas.microsoft.com/office/drawing/2014/main" id="{A26E03BF-10B2-675C-719A-9D0F591F5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1531144"/>
            <a:ext cx="3175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779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F2A846-7C5A-C605-C23F-FF3BC599E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793D9-24C8-282B-7B67-700F45C1A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Consequences in Action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A2C59-7B4D-DFA3-928B-F5338137E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lnSpc>
                <a:spcPct val="80000"/>
              </a:lnSpc>
              <a:buNone/>
              <a:defRPr sz="6000" spc="-119">
                <a:solidFill>
                  <a:srgbClr val="000000"/>
                </a:solidFill>
              </a:defRPr>
            </a:pPr>
            <a:r>
              <a:rPr lang="en-GB" sz="2800" dirty="0"/>
              <a:t>Part 3</a:t>
            </a:r>
          </a:p>
          <a:p>
            <a:pPr algn="l">
              <a:lnSpc>
                <a:spcPct val="80000"/>
              </a:lnSpc>
              <a:defRPr sz="6000" spc="-119">
                <a:solidFill>
                  <a:srgbClr val="000000"/>
                </a:solidFill>
              </a:defRPr>
            </a:pPr>
            <a:endParaRPr lang="en-GB" sz="28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 descr="A green sign on a wall&#10;&#10;AI-generated content may be incorrect.">
            <a:extLst>
              <a:ext uri="{FF2B5EF4-FFF2-40B4-BE49-F238E27FC236}">
                <a16:creationId xmlns:a16="http://schemas.microsoft.com/office/drawing/2014/main" id="{C7875F62-19C9-F611-80EB-E76CDB6996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26" t="7021" r="-1" b="11111"/>
          <a:stretch/>
        </p:blipFill>
        <p:spPr>
          <a:xfrm>
            <a:off x="4057650" y="1825625"/>
            <a:ext cx="4076700" cy="369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591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9A7BA9-75F7-4051-2E93-BA7CDEE6E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E2462-7247-BD1B-DE13-AFAEB0A40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Final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FF6FE-8C51-42DC-6307-997DE0F92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2800" dirty="0"/>
              <a:t>Watch this video, (00:28 to end) </a:t>
            </a:r>
          </a:p>
          <a:p>
            <a:pPr marL="0" indent="0" algn="ctr">
              <a:buNone/>
            </a:pPr>
            <a:r>
              <a:rPr lang="en-GB" sz="2800" dirty="0"/>
              <a:t> </a:t>
            </a:r>
            <a:r>
              <a:rPr lang="en-GB" sz="2800" u="sng" dirty="0">
                <a:solidFill>
                  <a:srgbClr val="0563C1"/>
                </a:solidFill>
                <a:hlinkClick r:id="rId2"/>
              </a:rPr>
              <a:t>https://youtu.be/b6kDLN4zfnM?si=uduRedS8VP1kYBvT&amp;t=28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0865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15AE3-E497-0513-A6EC-C3A98E5B4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Two Truths and a Lie</a:t>
            </a:r>
          </a:p>
        </p:txBody>
      </p:sp>
      <p:pic>
        <p:nvPicPr>
          <p:cNvPr id="5" name="Picture 4" descr="A person whispering to a child&#10;&#10;AI-generated content may be incorrect.">
            <a:extLst>
              <a:ext uri="{FF2B5EF4-FFF2-40B4-BE49-F238E27FC236}">
                <a16:creationId xmlns:a16="http://schemas.microsoft.com/office/drawing/2014/main" id="{C4270979-3FE2-E5D9-CA31-E32F1A46B6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122" y="1506415"/>
            <a:ext cx="5767755" cy="384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76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A6015A-42D9-B7BC-8074-91E62C665E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07155-A83A-91AA-E50E-27950575C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Knives and Glamour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4C641-6CB0-3C46-9A00-AE71BE942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Together we’ll be exploring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Songs and Lyrics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Streetwear and Fashion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Film and TV</a:t>
            </a:r>
          </a:p>
        </p:txBody>
      </p:sp>
    </p:spTree>
    <p:extLst>
      <p:ext uri="{BB962C8B-B14F-4D97-AF65-F5344CB8AC3E}">
        <p14:creationId xmlns:p14="http://schemas.microsoft.com/office/powerpoint/2010/main" val="13638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FDF3CE-508A-6D51-6784-88B3837FC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DFBD7-B676-3837-0523-FE85057B0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Knives and Glamour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14172-72BC-D375-06B9-A11F55C0A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“No Behaviour” - D-Block Europe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“Step with a blade, get ready for war / I don’t know what I’m doing, but I know it’s on”</a:t>
            </a:r>
          </a:p>
          <a:p>
            <a:endParaRPr lang="en-GB" dirty="0"/>
          </a:p>
        </p:txBody>
      </p:sp>
      <p:pic>
        <p:nvPicPr>
          <p:cNvPr id="1026" name="Picture 2" descr="D-Block Europe: Rolling Stone review – captivating music only underscores  rap duo's superficial lyrics | Rap | The Guardian">
            <a:extLst>
              <a:ext uri="{FF2B5EF4-FFF2-40B4-BE49-F238E27FC236}">
                <a16:creationId xmlns:a16="http://schemas.microsoft.com/office/drawing/2014/main" id="{86F5D5B6-C5C3-BDB0-7909-304211E8E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931" y="3584917"/>
            <a:ext cx="3804138" cy="228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084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1580D2-E26F-BB5A-511E-8C47091DC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F9D14-1248-7762-02D3-AC9C71478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Knives and Glamour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C26E4-6F70-57FD-9E95-80D5DB82E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“Mad About Bars” - Nines ft. Fredo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“I got my knife on me, don’t make me come out the flat / Young G’s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tryna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make it with the shank in the back”</a:t>
            </a:r>
          </a:p>
          <a:p>
            <a:endParaRPr lang="en-GB" dirty="0"/>
          </a:p>
        </p:txBody>
      </p:sp>
      <p:pic>
        <p:nvPicPr>
          <p:cNvPr id="2050" name="Picture 2" descr="No money can make me come back': rapper Nines on grief, ghostwriting and  why he's retiring at 34 | Rap | The Guardian">
            <a:extLst>
              <a:ext uri="{FF2B5EF4-FFF2-40B4-BE49-F238E27FC236}">
                <a16:creationId xmlns:a16="http://schemas.microsoft.com/office/drawing/2014/main" id="{28B0CEB4-8076-03AE-DC05-F211B8A4E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404" y="3429000"/>
            <a:ext cx="3971192" cy="237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070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7EC4B9-9E1D-CBEC-7F28-6D39EA5AAD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CC7C5-92FE-2BBA-CF47-7DFD8A9F2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Knives and Glamour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9BC8F-51F8-9A2F-BE12-F50AB04D3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“Knife Talk” - Drake &amp; 21 Savage ft. Project Pat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“Real killers don’t speak, they let the weapons talk / If it’s up we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gon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slide, we don’t get no talk”</a:t>
            </a:r>
          </a:p>
          <a:p>
            <a:endParaRPr lang="en-GB" dirty="0"/>
          </a:p>
        </p:txBody>
      </p:sp>
      <p:pic>
        <p:nvPicPr>
          <p:cNvPr id="3078" name="Picture 6" descr="Drake And 21 Savage Get Raided At Sea ...">
            <a:extLst>
              <a:ext uri="{FF2B5EF4-FFF2-40B4-BE49-F238E27FC236}">
                <a16:creationId xmlns:a16="http://schemas.microsoft.com/office/drawing/2014/main" id="{B703DAFA-8B36-19B3-E924-D162983BA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094" y="3462704"/>
            <a:ext cx="3759811" cy="250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783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AA38CC-BAD5-9EF8-631D-F6CE2D0E6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8F231-6B74-E861-3005-4499DFEF9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Knives and Glamour</a:t>
            </a:r>
          </a:p>
        </p:txBody>
      </p:sp>
      <p:pic>
        <p:nvPicPr>
          <p:cNvPr id="4098" name="Picture 2" descr="Nike | Sportswear Tech Fleece ...">
            <a:extLst>
              <a:ext uri="{FF2B5EF4-FFF2-40B4-BE49-F238E27FC236}">
                <a16:creationId xmlns:a16="http://schemas.microsoft.com/office/drawing/2014/main" id="{55D96005-2830-4C1E-E65E-1A1184B95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223" y="114241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Nike Pro Hyperwarm Balaclava Hood| JD ...">
            <a:extLst>
              <a:ext uri="{FF2B5EF4-FFF2-40B4-BE49-F238E27FC236}">
                <a16:creationId xmlns:a16="http://schemas.microsoft.com/office/drawing/2014/main" id="{BBD90B53-E6F3-3B94-13FC-86A7903E6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066" y="401793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tyle mens gucci belt">
            <a:extLst>
              <a:ext uri="{FF2B5EF4-FFF2-40B4-BE49-F238E27FC236}">
                <a16:creationId xmlns:a16="http://schemas.microsoft.com/office/drawing/2014/main" id="{C07D45FE-9097-956D-14C5-EDAA5C497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741" y="344194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erson riding a scooter&#10;&#10;AI-generated content may be incorrect.">
            <a:extLst>
              <a:ext uri="{FF2B5EF4-FFF2-40B4-BE49-F238E27FC236}">
                <a16:creationId xmlns:a16="http://schemas.microsoft.com/office/drawing/2014/main" id="{BD446E89-36D9-C1D3-C873-1AD32FCCD8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3" t="36390" r="29809" b="28474"/>
          <a:stretch/>
        </p:blipFill>
        <p:spPr>
          <a:xfrm>
            <a:off x="6740764" y="663435"/>
            <a:ext cx="2063262" cy="24096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872F566-E7BA-3BD4-3BC1-4947524F7ECF}"/>
              </a:ext>
            </a:extLst>
          </p:cNvPr>
          <p:cNvSpPr txBox="1"/>
          <p:nvPr/>
        </p:nvSpPr>
        <p:spPr>
          <a:xfrm>
            <a:off x="838200" y="1829106"/>
            <a:ext cx="10355502" cy="3127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6090">
              <a:lnSpc>
                <a:spcPct val="80000"/>
              </a:lnSpc>
              <a:defRPr sz="2940" spc="-58">
                <a:solidFill>
                  <a:srgbClr val="000000"/>
                </a:solidFill>
              </a:defRPr>
            </a:pPr>
            <a:r>
              <a:rPr lang="en-GB" sz="2800" spc="-58" dirty="0">
                <a:solidFill>
                  <a:srgbClr val="000000"/>
                </a:solidFill>
              </a:rPr>
              <a:t>Streetwear &amp; Fashion</a:t>
            </a:r>
          </a:p>
          <a:p>
            <a:pPr defTabSz="896090">
              <a:lnSpc>
                <a:spcPct val="80000"/>
              </a:lnSpc>
              <a:defRPr sz="2940" spc="-58">
                <a:solidFill>
                  <a:srgbClr val="000000"/>
                </a:solidFill>
              </a:defRPr>
            </a:pPr>
            <a:endParaRPr lang="en-GB" sz="2800" spc="-58" dirty="0">
              <a:solidFill>
                <a:srgbClr val="000000"/>
              </a:solidFill>
            </a:endParaRPr>
          </a:p>
          <a:p>
            <a:pPr defTabSz="896090">
              <a:lnSpc>
                <a:spcPct val="80000"/>
              </a:lnSpc>
              <a:defRPr sz="2940" spc="-58">
                <a:solidFill>
                  <a:srgbClr val="000000"/>
                </a:solidFill>
              </a:defRPr>
            </a:pPr>
            <a:endParaRPr lang="en-GB" sz="2800" spc="-58" dirty="0">
              <a:solidFill>
                <a:srgbClr val="000000"/>
              </a:solidFill>
            </a:endParaRPr>
          </a:p>
          <a:p>
            <a:pPr marL="457200" indent="-457200" defTabSz="896090">
              <a:lnSpc>
                <a:spcPct val="80000"/>
              </a:lnSpc>
              <a:buFont typeface="Arial" panose="020B0604020202020204" pitchFamily="34" charset="0"/>
              <a:buChar char="•"/>
              <a:defRPr sz="2940" spc="-58">
                <a:solidFill>
                  <a:srgbClr val="000000"/>
                </a:solidFill>
              </a:defRPr>
            </a:pPr>
            <a:r>
              <a:rPr lang="en-GB" sz="2800" spc="-58" dirty="0">
                <a:solidFill>
                  <a:srgbClr val="000000"/>
                </a:solidFill>
              </a:rPr>
              <a:t>Branded </a:t>
            </a:r>
            <a:r>
              <a:rPr lang="en-GB" sz="2800" dirty="0"/>
              <a:t>Tracksuits</a:t>
            </a:r>
            <a:endParaRPr lang="en-GB" sz="2800" spc="-58" dirty="0">
              <a:solidFill>
                <a:srgbClr val="000000"/>
              </a:solidFill>
            </a:endParaRPr>
          </a:p>
          <a:p>
            <a:pPr marL="457200" indent="-457200" defTabSz="896090">
              <a:lnSpc>
                <a:spcPct val="80000"/>
              </a:lnSpc>
              <a:buFont typeface="Arial" panose="020B0604020202020204" pitchFamily="34" charset="0"/>
              <a:buChar char="•"/>
              <a:defRPr sz="2940" spc="-58">
                <a:solidFill>
                  <a:srgbClr val="000000"/>
                </a:solidFill>
              </a:defRPr>
            </a:pPr>
            <a:r>
              <a:rPr lang="en-GB" sz="2800" spc="-58" dirty="0">
                <a:solidFill>
                  <a:srgbClr val="000000"/>
                </a:solidFill>
              </a:rPr>
              <a:t>Puffer Jackets</a:t>
            </a:r>
          </a:p>
          <a:p>
            <a:pPr marL="457200" indent="-457200" defTabSz="896090">
              <a:lnSpc>
                <a:spcPct val="80000"/>
              </a:lnSpc>
              <a:buFont typeface="Arial" panose="020B0604020202020204" pitchFamily="34" charset="0"/>
              <a:buChar char="•"/>
              <a:defRPr sz="2940" spc="-58">
                <a:solidFill>
                  <a:srgbClr val="000000"/>
                </a:solidFill>
              </a:defRPr>
            </a:pPr>
            <a:r>
              <a:rPr lang="en-GB" sz="2800" spc="-58" dirty="0">
                <a:solidFill>
                  <a:srgbClr val="000000"/>
                </a:solidFill>
              </a:rPr>
              <a:t>Balaclavas, Ski Masks</a:t>
            </a:r>
          </a:p>
          <a:p>
            <a:pPr marL="457200" indent="-457200" defTabSz="896090">
              <a:lnSpc>
                <a:spcPct val="80000"/>
              </a:lnSpc>
              <a:buFont typeface="Arial" panose="020B0604020202020204" pitchFamily="34" charset="0"/>
              <a:buChar char="•"/>
              <a:defRPr sz="2940" spc="-58">
                <a:solidFill>
                  <a:srgbClr val="000000"/>
                </a:solidFill>
              </a:defRPr>
            </a:pPr>
            <a:r>
              <a:rPr lang="en-GB" sz="2800" spc="-58" dirty="0">
                <a:solidFill>
                  <a:srgbClr val="000000"/>
                </a:solidFill>
              </a:rPr>
              <a:t>Designer Belts</a:t>
            </a:r>
          </a:p>
          <a:p>
            <a:pPr marL="457200" indent="-457200" defTabSz="896090">
              <a:lnSpc>
                <a:spcPct val="80000"/>
              </a:lnSpc>
              <a:buFont typeface="Arial" panose="020B0604020202020204" pitchFamily="34" charset="0"/>
              <a:buChar char="•"/>
              <a:defRPr sz="2940" spc="-58">
                <a:solidFill>
                  <a:srgbClr val="000000"/>
                </a:solidFill>
              </a:defRPr>
            </a:pPr>
            <a:r>
              <a:rPr lang="en-GB" sz="2800" spc="-58" dirty="0">
                <a:solidFill>
                  <a:srgbClr val="000000"/>
                </a:solidFill>
              </a:rPr>
              <a:t>Electric Scooters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9416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B76382-EF5A-33BA-8D5B-1E82A7F362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C5A3A-31F1-B190-4900-F069F10AB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Knives and Glamour</a:t>
            </a:r>
          </a:p>
        </p:txBody>
      </p:sp>
      <p:pic>
        <p:nvPicPr>
          <p:cNvPr id="5128" name="Picture 8" descr="Nuptse &amp; puffer jackets | The North Face UK">
            <a:extLst>
              <a:ext uri="{FF2B5EF4-FFF2-40B4-BE49-F238E27FC236}">
                <a16:creationId xmlns:a16="http://schemas.microsoft.com/office/drawing/2014/main" id="{922F4D06-FB78-CA3E-04B1-6FB757D0B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279" y="1638513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NOVBJECT Mens Leather Driving Gloves Full Touchscreen Winter Warm Gloves Fleece Lining">
            <a:extLst>
              <a:ext uri="{FF2B5EF4-FFF2-40B4-BE49-F238E27FC236}">
                <a16:creationId xmlns:a16="http://schemas.microsoft.com/office/drawing/2014/main" id="{350099F6-94C5-EFC2-4647-21F855EFB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725" y="543475"/>
            <a:ext cx="1932475" cy="193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5mm Iced Out Diamond VVS Tennis Chain | Men's Jewelry | Diamond Necklace |  Hip Hop Tennis Chain | Iced Out Necklace | - Etsy UK">
            <a:extLst>
              <a:ext uri="{FF2B5EF4-FFF2-40B4-BE49-F238E27FC236}">
                <a16:creationId xmlns:a16="http://schemas.microsoft.com/office/drawing/2014/main" id="{42C78764-B58F-3477-A26C-5642D53E5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046" y="1825625"/>
            <a:ext cx="2133600" cy="215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Buy Trapstar Black Trapstar Tracksuit | Plugstationuk">
            <a:extLst>
              <a:ext uri="{FF2B5EF4-FFF2-40B4-BE49-F238E27FC236}">
                <a16:creationId xmlns:a16="http://schemas.microsoft.com/office/drawing/2014/main" id="{C8B2314D-CF78-C4C1-61BF-6CC9ADA0A7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7" t="40684" r="13794" b="18251"/>
          <a:stretch/>
        </p:blipFill>
        <p:spPr bwMode="auto">
          <a:xfrm>
            <a:off x="9319846" y="4606858"/>
            <a:ext cx="2590800" cy="188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Find the best off-road motorcycle: an in-depth buyers' guide">
            <a:extLst>
              <a:ext uri="{FF2B5EF4-FFF2-40B4-BE49-F238E27FC236}">
                <a16:creationId xmlns:a16="http://schemas.microsoft.com/office/drawing/2014/main" id="{0EA0323E-166F-BD30-C11E-E4D15C195F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7" b="23576"/>
          <a:stretch/>
        </p:blipFill>
        <p:spPr bwMode="auto">
          <a:xfrm>
            <a:off x="5826368" y="4314060"/>
            <a:ext cx="2739291" cy="217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298AE0-656C-27C4-4169-43B23AF91EC4}"/>
              </a:ext>
            </a:extLst>
          </p:cNvPr>
          <p:cNvSpPr txBox="1"/>
          <p:nvPr/>
        </p:nvSpPr>
        <p:spPr>
          <a:xfrm>
            <a:off x="838200" y="1824617"/>
            <a:ext cx="10515600" cy="3127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6090">
              <a:lnSpc>
                <a:spcPct val="80000"/>
              </a:lnSpc>
              <a:defRPr sz="2940" spc="-58">
                <a:solidFill>
                  <a:srgbClr val="000000"/>
                </a:solidFill>
              </a:defRPr>
            </a:pPr>
            <a:r>
              <a:rPr lang="en-GB" sz="2800" dirty="0"/>
              <a:t>Streetwear &amp; Fashion P2</a:t>
            </a:r>
          </a:p>
          <a:p>
            <a:pPr defTabSz="896090">
              <a:lnSpc>
                <a:spcPct val="80000"/>
              </a:lnSpc>
              <a:defRPr sz="2940" spc="-58">
                <a:solidFill>
                  <a:srgbClr val="000000"/>
                </a:solidFill>
              </a:defRPr>
            </a:pPr>
            <a:endParaRPr lang="en-GB" sz="2800" dirty="0"/>
          </a:p>
          <a:p>
            <a:pPr marL="457200" indent="-457200" defTabSz="896090">
              <a:lnSpc>
                <a:spcPct val="80000"/>
              </a:lnSpc>
              <a:buFont typeface="Arial" panose="020B0604020202020204" pitchFamily="34" charset="0"/>
              <a:buChar char="•"/>
              <a:defRPr sz="2940" spc="-58">
                <a:solidFill>
                  <a:srgbClr val="000000"/>
                </a:solidFill>
              </a:defRPr>
            </a:pPr>
            <a:endParaRPr lang="en-GB" sz="2800" dirty="0"/>
          </a:p>
          <a:p>
            <a:pPr marL="457200" indent="-457200" defTabSz="896090">
              <a:lnSpc>
                <a:spcPct val="80000"/>
              </a:lnSpc>
              <a:buFont typeface="Arial" panose="020B0604020202020204" pitchFamily="34" charset="0"/>
              <a:buChar char="•"/>
              <a:defRPr sz="2940" spc="-58">
                <a:solidFill>
                  <a:srgbClr val="000000"/>
                </a:solidFill>
              </a:defRPr>
            </a:pPr>
            <a:r>
              <a:rPr lang="en-GB" sz="2800" dirty="0"/>
              <a:t>Black Gloves</a:t>
            </a:r>
          </a:p>
          <a:p>
            <a:pPr marL="457200" indent="-457200" defTabSz="896090">
              <a:lnSpc>
                <a:spcPct val="80000"/>
              </a:lnSpc>
              <a:buFont typeface="Arial" panose="020B0604020202020204" pitchFamily="34" charset="0"/>
              <a:buChar char="•"/>
              <a:defRPr sz="2940" spc="-58">
                <a:solidFill>
                  <a:srgbClr val="000000"/>
                </a:solidFill>
              </a:defRPr>
            </a:pPr>
            <a:r>
              <a:rPr lang="en-GB" sz="2800" dirty="0"/>
              <a:t>Puffer Jackets</a:t>
            </a:r>
          </a:p>
          <a:p>
            <a:pPr marL="457200" indent="-457200" defTabSz="896090">
              <a:lnSpc>
                <a:spcPct val="80000"/>
              </a:lnSpc>
              <a:buFont typeface="Arial" panose="020B0604020202020204" pitchFamily="34" charset="0"/>
              <a:buChar char="•"/>
              <a:defRPr sz="2940" spc="-58">
                <a:solidFill>
                  <a:srgbClr val="000000"/>
                </a:solidFill>
              </a:defRPr>
            </a:pPr>
            <a:r>
              <a:rPr lang="en-GB" sz="2800" dirty="0"/>
              <a:t>Diamond jewellery</a:t>
            </a:r>
          </a:p>
          <a:p>
            <a:pPr marL="457200" indent="-457200" defTabSz="896090">
              <a:lnSpc>
                <a:spcPct val="80000"/>
              </a:lnSpc>
              <a:buFont typeface="Arial" panose="020B0604020202020204" pitchFamily="34" charset="0"/>
              <a:buChar char="•"/>
              <a:defRPr sz="2940" spc="-58">
                <a:solidFill>
                  <a:srgbClr val="000000"/>
                </a:solidFill>
              </a:defRPr>
            </a:pPr>
            <a:r>
              <a:rPr lang="en-GB" sz="2800" dirty="0" err="1"/>
              <a:t>Trapstar</a:t>
            </a:r>
            <a:r>
              <a:rPr lang="en-GB" sz="2800" dirty="0"/>
              <a:t> brand</a:t>
            </a:r>
          </a:p>
          <a:p>
            <a:pPr marL="457200" indent="-457200" defTabSz="896090">
              <a:lnSpc>
                <a:spcPct val="80000"/>
              </a:lnSpc>
              <a:buFont typeface="Arial" panose="020B0604020202020204" pitchFamily="34" charset="0"/>
              <a:buChar char="•"/>
              <a:defRPr sz="2940" spc="-58">
                <a:solidFill>
                  <a:srgbClr val="000000"/>
                </a:solidFill>
              </a:defRPr>
            </a:pPr>
            <a:r>
              <a:rPr lang="en-GB" sz="2800" dirty="0"/>
              <a:t>Off road bikes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0715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FC7D31-7EFA-E9CD-42D2-EFB61A7336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D8AD850-B487-C64D-A9DD-2B1EDA39E6A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Knives and Glamour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4652C-3171-972B-02DE-671F3E373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defTabSz="1188690">
              <a:lnSpc>
                <a:spcPct val="80000"/>
              </a:lnSpc>
              <a:buNone/>
              <a:defRPr sz="3900" spc="-78">
                <a:solidFill>
                  <a:srgbClr val="000000"/>
                </a:solidFill>
              </a:defRPr>
            </a:pPr>
            <a:r>
              <a:rPr lang="en-GB" sz="2800" dirty="0"/>
              <a:t>Popular TV scene 1: Top Boy</a:t>
            </a:r>
          </a:p>
          <a:p>
            <a:pPr algn="l" defTabSz="1188690">
              <a:lnSpc>
                <a:spcPct val="80000"/>
              </a:lnSpc>
              <a:defRPr sz="3900" spc="-78">
                <a:solidFill>
                  <a:srgbClr val="000000"/>
                </a:solidFill>
              </a:defRPr>
            </a:pPr>
            <a:endParaRPr lang="en-GB" sz="2800" dirty="0"/>
          </a:p>
          <a:p>
            <a:pPr marL="0" indent="0" algn="l" defTabSz="1188690">
              <a:lnSpc>
                <a:spcPct val="80000"/>
              </a:lnSpc>
              <a:buNone/>
              <a:defRPr sz="3900" spc="-78">
                <a:solidFill>
                  <a:srgbClr val="000000"/>
                </a:solidFill>
              </a:defRPr>
            </a:pPr>
            <a:r>
              <a:rPr lang="en-GB" sz="2800" dirty="0"/>
              <a:t>Dushane pressures a Young Recruit</a:t>
            </a:r>
          </a:p>
          <a:p>
            <a:pPr marL="0" indent="0" algn="l" defTabSz="1188690">
              <a:lnSpc>
                <a:spcPct val="80000"/>
              </a:lnSpc>
              <a:buNone/>
              <a:defRPr sz="3900" spc="-78">
                <a:solidFill>
                  <a:srgbClr val="000000"/>
                </a:solidFill>
              </a:defRPr>
            </a:pPr>
            <a:r>
              <a:rPr lang="en-GB" sz="2800" dirty="0"/>
              <a:t>Season 1, Episode 2</a:t>
            </a:r>
          </a:p>
          <a:p>
            <a:pPr algn="l" defTabSz="1188690">
              <a:lnSpc>
                <a:spcPct val="80000"/>
              </a:lnSpc>
              <a:defRPr sz="3900" spc="-78">
                <a:solidFill>
                  <a:srgbClr val="000000"/>
                </a:solidFill>
              </a:defRPr>
            </a:pPr>
            <a:endParaRPr lang="en-GB" sz="28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146" name="Picture 2" descr="Top Boy&quot; Episode #2.4 (TV Episode 2013 ...">
            <a:extLst>
              <a:ext uri="{FF2B5EF4-FFF2-40B4-BE49-F238E27FC236}">
                <a16:creationId xmlns:a16="http://schemas.microsoft.com/office/drawing/2014/main" id="{45D20F0A-9592-F6FA-210C-9BD35DD4D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349" y="1919338"/>
            <a:ext cx="4284418" cy="240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167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AF1E60301F9845965A45A9FFC27309" ma:contentTypeVersion="21" ma:contentTypeDescription="Create a new document." ma:contentTypeScope="" ma:versionID="17805e7ca1b668129731a79d10fee3a4">
  <xsd:schema xmlns:xsd="http://www.w3.org/2001/XMLSchema" xmlns:xs="http://www.w3.org/2001/XMLSchema" xmlns:p="http://schemas.microsoft.com/office/2006/metadata/properties" xmlns:ns1="http://schemas.microsoft.com/sharepoint/v3" xmlns:ns2="35e34062-2793-41eb-9d5f-953cc31a6407" xmlns:ns3="362f5b62-f04e-4597-9160-e41e0f668a60" targetNamespace="http://schemas.microsoft.com/office/2006/metadata/properties" ma:root="true" ma:fieldsID="1ffdd081069b851768ed36c15d715c91" ns1:_="" ns2:_="" ns3:_="">
    <xsd:import namespace="http://schemas.microsoft.com/sharepoint/v3"/>
    <xsd:import namespace="35e34062-2793-41eb-9d5f-953cc31a6407"/>
    <xsd:import namespace="362f5b62-f04e-4597-9160-e41e0f668a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1:_ip_UnifiedCompliancePolicyProperties" minOccurs="0"/>
                <xsd:element ref="ns1:_ip_UnifiedCompliancePolicyUIAction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e34062-2793-41eb-9d5f-953cc31a64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2b6a340-da92-4053-b1ab-87a19a59bd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2f5b62-f04e-4597-9160-e41e0f668a6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a7ec933-0e1c-4b3c-8b98-222ec1495889}" ma:internalName="TaxCatchAll" ma:showField="CatchAllData" ma:web="362f5b62-f04e-4597-9160-e41e0f668a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35e34062-2793-41eb-9d5f-953cc31a6407">
      <Terms xmlns="http://schemas.microsoft.com/office/infopath/2007/PartnerControls"/>
    </lcf76f155ced4ddcb4097134ff3c332f>
    <TaxCatchAll xmlns="362f5b62-f04e-4597-9160-e41e0f668a60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EC8155F-CE78-4AD5-93BC-31ABA4BF85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5e34062-2793-41eb-9d5f-953cc31a6407"/>
    <ds:schemaRef ds:uri="362f5b62-f04e-4597-9160-e41e0f668a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31BD361-1384-494F-B0BE-F9F7150237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789D8B-21EC-4FDC-97FE-9E99792B099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35e34062-2793-41eb-9d5f-953cc31a6407"/>
    <ds:schemaRef ds:uri="362f5b62-f04e-4597-9160-e41e0f668a6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315</Words>
  <Application>Microsoft Office PowerPoint</Application>
  <PresentationFormat>Widescreen</PresentationFormat>
  <Paragraphs>65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Aptos</vt:lpstr>
      <vt:lpstr>Aptos Display</vt:lpstr>
      <vt:lpstr>Arial</vt:lpstr>
      <vt:lpstr>Office Theme</vt:lpstr>
      <vt:lpstr>EPKCE KS4 Session 1 </vt:lpstr>
      <vt:lpstr>Two Truths and a Lie</vt:lpstr>
      <vt:lpstr>Knives and Glamour</vt:lpstr>
      <vt:lpstr>Knives and Glamour</vt:lpstr>
      <vt:lpstr>Knives and Glamour</vt:lpstr>
      <vt:lpstr>Knives and Glamour</vt:lpstr>
      <vt:lpstr>Knives and Glamour</vt:lpstr>
      <vt:lpstr>Knives and Glamour</vt:lpstr>
      <vt:lpstr>PowerPoint Presentation</vt:lpstr>
      <vt:lpstr>Knives and Glamour </vt:lpstr>
      <vt:lpstr>Knives and Glamour</vt:lpstr>
      <vt:lpstr>Knives and Glamour</vt:lpstr>
      <vt:lpstr>Consequences in Action</vt:lpstr>
      <vt:lpstr>Consequences in Action</vt:lpstr>
      <vt:lpstr>Consequences in Action </vt:lpstr>
      <vt:lpstr>Final Thoughts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Stephen Bache</dc:creator>
  <cp:lastModifiedBy>Stephen Bache</cp:lastModifiedBy>
  <cp:revision>2</cp:revision>
  <dcterms:created xsi:type="dcterms:W3CDTF">2025-05-01T18:02:26Z</dcterms:created>
  <dcterms:modified xsi:type="dcterms:W3CDTF">2025-06-16T10:05:11Z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0x010100D9AF1E60301F9845965A45A9FFC27309</vt:lpwstr>
  </property>
  <property fmtid="{D5CDD505-2E9C-101B-9397-08002B2CF9AE}" pid="3" name="MediaServiceImageTags">
    <vt:lpwstr/>
  </property>
</Properties>
</file>