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3"/>
  </p:notesMasterIdLst>
  <p:sldIdLst>
    <p:sldId id="257" r:id="rId5"/>
    <p:sldId id="258" r:id="rId6"/>
    <p:sldId id="259" r:id="rId7"/>
    <p:sldId id="260" r:id="rId8"/>
    <p:sldId id="261" r:id="rId9"/>
    <p:sldId id="273" r:id="rId10"/>
    <p:sldId id="263" r:id="rId11"/>
    <p:sldId id="262" r:id="rId12"/>
    <p:sldId id="264" r:id="rId13"/>
    <p:sldId id="265" r:id="rId14"/>
    <p:sldId id="266" r:id="rId15"/>
    <p:sldId id="267" r:id="rId16"/>
    <p:sldId id="268" r:id="rId17"/>
    <p:sldId id="269" r:id="rId18"/>
    <p:sldId id="270" r:id="rId19"/>
    <p:sldId id="271" r:id="rId20"/>
    <p:sldId id="272" r:id="rId21"/>
    <p:sldId id="274"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97"/>
    <p:restoredTop sz="94689"/>
  </p:normalViewPr>
  <p:slideViewPr>
    <p:cSldViewPr snapToGrid="0">
      <p:cViewPr varScale="1">
        <p:scale>
          <a:sx n="82" d="100"/>
          <a:sy n="82" d="100"/>
        </p:scale>
        <p:origin x="74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1BFAAE9-77A4-224E-9650-7BF86D4A314C}" type="doc">
      <dgm:prSet loTypeId="urn:microsoft.com/office/officeart/2005/8/layout/matrix3" loCatId="" qsTypeId="urn:microsoft.com/office/officeart/2005/8/quickstyle/simple1" qsCatId="simple" csTypeId="urn:microsoft.com/office/officeart/2005/8/colors/accent0_1" csCatId="mainScheme" phldr="1"/>
      <dgm:spPr/>
      <dgm:t>
        <a:bodyPr/>
        <a:lstStyle/>
        <a:p>
          <a:endParaRPr lang="en-US"/>
        </a:p>
      </dgm:t>
    </dgm:pt>
    <dgm:pt modelId="{573ADAFB-4879-1E48-ABE6-F434066E7F99}">
      <dgm:prSet phldrT="[Text]"/>
      <dgm:spPr/>
      <dgm:t>
        <a:bodyPr/>
        <a:lstStyle/>
        <a:p>
          <a:pPr algn="ctr"/>
          <a:r>
            <a:rPr lang="en-US" b="1" dirty="0"/>
            <a:t>Talk it out</a:t>
          </a:r>
        </a:p>
      </dgm:t>
    </dgm:pt>
    <dgm:pt modelId="{81FEE818-D028-004A-80AC-530D09F06F58}" type="parTrans" cxnId="{2EC9BD38-C714-F94E-AA7E-020815F137A9}">
      <dgm:prSet/>
      <dgm:spPr/>
      <dgm:t>
        <a:bodyPr/>
        <a:lstStyle/>
        <a:p>
          <a:endParaRPr lang="en-US"/>
        </a:p>
      </dgm:t>
    </dgm:pt>
    <dgm:pt modelId="{DD8BB83A-8F8B-6A4E-B640-5A426B4E5ED4}" type="sibTrans" cxnId="{2EC9BD38-C714-F94E-AA7E-020815F137A9}">
      <dgm:prSet/>
      <dgm:spPr/>
      <dgm:t>
        <a:bodyPr/>
        <a:lstStyle/>
        <a:p>
          <a:endParaRPr lang="en-US"/>
        </a:p>
      </dgm:t>
    </dgm:pt>
    <dgm:pt modelId="{A38475D3-5ABB-2B40-BE61-2F2BB1363742}">
      <dgm:prSet phldrT="[Text]"/>
      <dgm:spPr/>
      <dgm:t>
        <a:bodyPr/>
        <a:lstStyle/>
        <a:p>
          <a:pPr algn="ctr"/>
          <a:r>
            <a:rPr lang="en-US" b="1"/>
            <a:t>Walk Away</a:t>
          </a:r>
        </a:p>
      </dgm:t>
    </dgm:pt>
    <dgm:pt modelId="{E2DD0146-2048-8145-B6C1-6DC48834FB7A}" type="parTrans" cxnId="{2AB5DA3F-A0D0-8E48-86B2-E7E9F9AFE305}">
      <dgm:prSet/>
      <dgm:spPr/>
      <dgm:t>
        <a:bodyPr/>
        <a:lstStyle/>
        <a:p>
          <a:endParaRPr lang="en-US"/>
        </a:p>
      </dgm:t>
    </dgm:pt>
    <dgm:pt modelId="{0A57695F-8228-A240-AFF6-61958A18FB54}" type="sibTrans" cxnId="{2AB5DA3F-A0D0-8E48-86B2-E7E9F9AFE305}">
      <dgm:prSet/>
      <dgm:spPr/>
      <dgm:t>
        <a:bodyPr/>
        <a:lstStyle/>
        <a:p>
          <a:endParaRPr lang="en-US"/>
        </a:p>
      </dgm:t>
    </dgm:pt>
    <dgm:pt modelId="{4739E090-E26B-944B-921C-F5D8987FE179}">
      <dgm:prSet phldrT="[Text]" custT="1"/>
      <dgm:spPr/>
      <dgm:t>
        <a:bodyPr/>
        <a:lstStyle/>
        <a:p>
          <a:pPr algn="ctr"/>
          <a:r>
            <a:rPr lang="en-US" sz="1600" b="1" dirty="0"/>
            <a:t>Get Help </a:t>
          </a:r>
        </a:p>
      </dgm:t>
    </dgm:pt>
    <dgm:pt modelId="{551D16D5-6766-C14E-B1C0-1C615414C529}" type="parTrans" cxnId="{9955BEC4-FA10-0C42-BA07-4D592EF1D5C9}">
      <dgm:prSet/>
      <dgm:spPr/>
      <dgm:t>
        <a:bodyPr/>
        <a:lstStyle/>
        <a:p>
          <a:endParaRPr lang="en-US"/>
        </a:p>
      </dgm:t>
    </dgm:pt>
    <dgm:pt modelId="{2D0460FE-990E-5D45-9A02-2D4553DB88BC}" type="sibTrans" cxnId="{9955BEC4-FA10-0C42-BA07-4D592EF1D5C9}">
      <dgm:prSet/>
      <dgm:spPr/>
      <dgm:t>
        <a:bodyPr/>
        <a:lstStyle/>
        <a:p>
          <a:endParaRPr lang="en-US"/>
        </a:p>
      </dgm:t>
    </dgm:pt>
    <dgm:pt modelId="{031F8362-CC5B-B443-AAC9-53AA5A36CF41}">
      <dgm:prSet phldrT="[Text]"/>
      <dgm:spPr/>
      <dgm:t>
        <a:bodyPr/>
        <a:lstStyle/>
        <a:p>
          <a:pPr algn="ctr"/>
          <a:r>
            <a:rPr lang="en-US" b="1"/>
            <a:t>Compromise </a:t>
          </a:r>
        </a:p>
      </dgm:t>
    </dgm:pt>
    <dgm:pt modelId="{BC3A8EE2-4124-0B4E-84DA-817FFD6DD65C}" type="parTrans" cxnId="{CF510737-8F3A-3D48-9467-C01846DE70CC}">
      <dgm:prSet/>
      <dgm:spPr/>
      <dgm:t>
        <a:bodyPr/>
        <a:lstStyle/>
        <a:p>
          <a:endParaRPr lang="en-US"/>
        </a:p>
      </dgm:t>
    </dgm:pt>
    <dgm:pt modelId="{4160A22B-CB0D-4243-B662-090BBB56A597}" type="sibTrans" cxnId="{CF510737-8F3A-3D48-9467-C01846DE70CC}">
      <dgm:prSet/>
      <dgm:spPr/>
      <dgm:t>
        <a:bodyPr/>
        <a:lstStyle/>
        <a:p>
          <a:endParaRPr lang="en-US"/>
        </a:p>
      </dgm:t>
    </dgm:pt>
    <dgm:pt modelId="{5092319C-C054-EC47-8B18-D6DE2844B3F9}">
      <dgm:prSet phldrT="[Text]"/>
      <dgm:spPr/>
      <dgm:t>
        <a:bodyPr/>
        <a:lstStyle/>
        <a:p>
          <a:pPr algn="l"/>
          <a:r>
            <a:rPr lang="en-US" b="0" i="0" u="none" dirty="0"/>
            <a:t>Using calm and respectful communication to discuss the issue.</a:t>
          </a:r>
          <a:r>
            <a:rPr lang="en-US" dirty="0"/>
            <a:t> </a:t>
          </a:r>
        </a:p>
      </dgm:t>
    </dgm:pt>
    <dgm:pt modelId="{5503E92E-9B7E-7B4C-BB9D-26CDE888564D}" type="parTrans" cxnId="{4D8EB46B-7B15-F644-8AEB-B273EE0FCADF}">
      <dgm:prSet/>
      <dgm:spPr/>
      <dgm:t>
        <a:bodyPr/>
        <a:lstStyle/>
        <a:p>
          <a:endParaRPr lang="en-US"/>
        </a:p>
      </dgm:t>
    </dgm:pt>
    <dgm:pt modelId="{A8FCFF8A-4E1F-DC46-8F76-679BEE335D01}" type="sibTrans" cxnId="{4D8EB46B-7B15-F644-8AEB-B273EE0FCADF}">
      <dgm:prSet/>
      <dgm:spPr/>
      <dgm:t>
        <a:bodyPr/>
        <a:lstStyle/>
        <a:p>
          <a:endParaRPr lang="en-US"/>
        </a:p>
      </dgm:t>
    </dgm:pt>
    <dgm:pt modelId="{E5DDAC89-80E7-D747-95BB-2878B392187B}">
      <dgm:prSet phldrT="[Text]"/>
      <dgm:spPr/>
      <dgm:t>
        <a:bodyPr/>
        <a:lstStyle/>
        <a:p>
          <a:pPr algn="l"/>
          <a:r>
            <a:rPr lang="en-US" b="0" i="0" u="none"/>
            <a:t>Leaving a conflict before it gets worse to avoid further harm.</a:t>
          </a:r>
          <a:endParaRPr lang="en-US"/>
        </a:p>
      </dgm:t>
    </dgm:pt>
    <dgm:pt modelId="{6580676B-58D6-C241-91FB-EC59BA948239}" type="parTrans" cxnId="{E83B5C68-2A1C-5F47-9197-AD90A7743FF9}">
      <dgm:prSet/>
      <dgm:spPr/>
      <dgm:t>
        <a:bodyPr/>
        <a:lstStyle/>
        <a:p>
          <a:endParaRPr lang="en-US"/>
        </a:p>
      </dgm:t>
    </dgm:pt>
    <dgm:pt modelId="{B7182217-0A73-B54B-8E45-62AC32FAF248}" type="sibTrans" cxnId="{E83B5C68-2A1C-5F47-9197-AD90A7743FF9}">
      <dgm:prSet/>
      <dgm:spPr/>
      <dgm:t>
        <a:bodyPr/>
        <a:lstStyle/>
        <a:p>
          <a:endParaRPr lang="en-US"/>
        </a:p>
      </dgm:t>
    </dgm:pt>
    <dgm:pt modelId="{A2C00F88-EA6C-394A-90E3-5FBFC87FAC81}">
      <dgm:prSet phldrT="[Text]" custT="1"/>
      <dgm:spPr/>
      <dgm:t>
        <a:bodyPr/>
        <a:lstStyle/>
        <a:p>
          <a:pPr algn="l"/>
          <a:r>
            <a:rPr lang="en-US" sz="1200" b="0" i="0" u="none" dirty="0"/>
            <a:t>Seeking assistance from a trusted adult, mediator, or authority when a conflict is serious or unsafe</a:t>
          </a:r>
          <a:endParaRPr lang="en-US" sz="1200" dirty="0"/>
        </a:p>
      </dgm:t>
    </dgm:pt>
    <dgm:pt modelId="{6C307AD5-E144-4F46-9467-41BB65F1A693}" type="parTrans" cxnId="{827E3716-7AA4-9F41-81A1-2310E1E015D4}">
      <dgm:prSet/>
      <dgm:spPr/>
      <dgm:t>
        <a:bodyPr/>
        <a:lstStyle/>
        <a:p>
          <a:endParaRPr lang="en-US"/>
        </a:p>
      </dgm:t>
    </dgm:pt>
    <dgm:pt modelId="{BA5276B7-5706-B448-BFF7-8DF5C9C9A930}" type="sibTrans" cxnId="{827E3716-7AA4-9F41-81A1-2310E1E015D4}">
      <dgm:prSet/>
      <dgm:spPr/>
      <dgm:t>
        <a:bodyPr/>
        <a:lstStyle/>
        <a:p>
          <a:endParaRPr lang="en-US"/>
        </a:p>
      </dgm:t>
    </dgm:pt>
    <dgm:pt modelId="{4995069C-51C9-C14C-B82A-36A8AE57D97F}">
      <dgm:prSet phldrT="[Text]"/>
      <dgm:spPr/>
      <dgm:t>
        <a:bodyPr/>
        <a:lstStyle/>
        <a:p>
          <a:pPr algn="l"/>
          <a:r>
            <a:rPr lang="en-US" b="0" i="0" u="none" dirty="0"/>
            <a:t>Finding a middle ground where both sides give a little to resolve the issue.</a:t>
          </a:r>
          <a:endParaRPr lang="en-US" dirty="0"/>
        </a:p>
      </dgm:t>
    </dgm:pt>
    <dgm:pt modelId="{71A14C69-1EDC-9440-BE3A-C8E4A35AA550}" type="parTrans" cxnId="{60A997B5-5D9A-1C4C-9919-1AAEF6C70372}">
      <dgm:prSet/>
      <dgm:spPr/>
      <dgm:t>
        <a:bodyPr/>
        <a:lstStyle/>
        <a:p>
          <a:endParaRPr lang="en-US"/>
        </a:p>
      </dgm:t>
    </dgm:pt>
    <dgm:pt modelId="{AD6F4B5E-1854-9643-A227-5F8ABB0B9C23}" type="sibTrans" cxnId="{60A997B5-5D9A-1C4C-9919-1AAEF6C70372}">
      <dgm:prSet/>
      <dgm:spPr/>
      <dgm:t>
        <a:bodyPr/>
        <a:lstStyle/>
        <a:p>
          <a:endParaRPr lang="en-US"/>
        </a:p>
      </dgm:t>
    </dgm:pt>
    <dgm:pt modelId="{7D2F5E07-78F2-D746-9637-2800591575D9}">
      <dgm:prSet phldrT="[Text]"/>
      <dgm:spPr/>
      <dgm:t>
        <a:bodyPr/>
        <a:lstStyle/>
        <a:p>
          <a:pPr algn="l"/>
          <a:r>
            <a:rPr lang="en-US" dirty="0"/>
            <a:t>Ex: </a:t>
          </a:r>
          <a:r>
            <a:rPr lang="en-US" b="0" i="0" u="none" dirty="0"/>
            <a:t>Two friends argue about a misunderstanding. Instead of shouting, they sit down and explain their points of view to clear things up</a:t>
          </a:r>
          <a:endParaRPr lang="en-US" dirty="0"/>
        </a:p>
      </dgm:t>
    </dgm:pt>
    <dgm:pt modelId="{020D859F-847E-5B4F-B001-F77A91196915}" type="parTrans" cxnId="{36EB4517-94AF-AA45-9AB5-C0AF64C4EF3F}">
      <dgm:prSet/>
      <dgm:spPr/>
      <dgm:t>
        <a:bodyPr/>
        <a:lstStyle/>
        <a:p>
          <a:endParaRPr lang="en-US"/>
        </a:p>
      </dgm:t>
    </dgm:pt>
    <dgm:pt modelId="{0A4C4B0B-B476-B74B-AC88-A6028B643BEE}" type="sibTrans" cxnId="{36EB4517-94AF-AA45-9AB5-C0AF64C4EF3F}">
      <dgm:prSet/>
      <dgm:spPr/>
      <dgm:t>
        <a:bodyPr/>
        <a:lstStyle/>
        <a:p>
          <a:endParaRPr lang="en-US"/>
        </a:p>
      </dgm:t>
    </dgm:pt>
    <dgm:pt modelId="{3339B7EB-A1DF-AA45-A27F-CB07F5369CFA}">
      <dgm:prSet phldrT="[Text]"/>
      <dgm:spPr/>
      <dgm:t>
        <a:bodyPr/>
        <a:lstStyle/>
        <a:p>
          <a:pPr algn="l"/>
          <a:r>
            <a:rPr lang="en-US" dirty="0"/>
            <a:t>Ex: </a:t>
          </a:r>
          <a:r>
            <a:rPr lang="en-US" b="0" i="0" u="none" dirty="0"/>
            <a:t>A student sees a fight about to start and chooses to walk away instead of getting involved.</a:t>
          </a:r>
          <a:endParaRPr lang="en-US" dirty="0"/>
        </a:p>
      </dgm:t>
    </dgm:pt>
    <dgm:pt modelId="{EB03E213-252A-AB47-904F-EE7F069BBD26}" type="parTrans" cxnId="{744E8D54-5E79-424F-8B8A-2B6422BDF7FF}">
      <dgm:prSet/>
      <dgm:spPr/>
      <dgm:t>
        <a:bodyPr/>
        <a:lstStyle/>
        <a:p>
          <a:endParaRPr lang="en-US"/>
        </a:p>
      </dgm:t>
    </dgm:pt>
    <dgm:pt modelId="{1F21DF19-042E-D04A-BD3E-0531D5A3B724}" type="sibTrans" cxnId="{744E8D54-5E79-424F-8B8A-2B6422BDF7FF}">
      <dgm:prSet/>
      <dgm:spPr/>
      <dgm:t>
        <a:bodyPr/>
        <a:lstStyle/>
        <a:p>
          <a:endParaRPr lang="en-US"/>
        </a:p>
      </dgm:t>
    </dgm:pt>
    <dgm:pt modelId="{382F1BBE-008F-FC48-BA61-CE949AD969F9}">
      <dgm:prSet phldrT="[Text]" custT="1"/>
      <dgm:spPr/>
      <dgm:t>
        <a:bodyPr/>
        <a:lstStyle/>
        <a:p>
          <a:pPr algn="l"/>
          <a:r>
            <a:rPr lang="en-US" sz="1200" dirty="0"/>
            <a:t>Ex: </a:t>
          </a:r>
          <a:r>
            <a:rPr lang="en-US" sz="1200" b="0" i="0" u="none" dirty="0"/>
            <a:t>Someone witnesses bullying online and reports it to a teacher or school counsellor for intervention.</a:t>
          </a:r>
          <a:endParaRPr lang="en-US" sz="1200" dirty="0"/>
        </a:p>
      </dgm:t>
    </dgm:pt>
    <dgm:pt modelId="{E2C8E75E-0C9E-2042-923A-DD484954958D}" type="parTrans" cxnId="{6C953275-CA8E-2043-876F-D318BF051D52}">
      <dgm:prSet/>
      <dgm:spPr/>
      <dgm:t>
        <a:bodyPr/>
        <a:lstStyle/>
        <a:p>
          <a:endParaRPr lang="en-US"/>
        </a:p>
      </dgm:t>
    </dgm:pt>
    <dgm:pt modelId="{58686031-0256-244F-B284-CD57CDAA7E22}" type="sibTrans" cxnId="{6C953275-CA8E-2043-876F-D318BF051D52}">
      <dgm:prSet/>
      <dgm:spPr/>
      <dgm:t>
        <a:bodyPr/>
        <a:lstStyle/>
        <a:p>
          <a:endParaRPr lang="en-US"/>
        </a:p>
      </dgm:t>
    </dgm:pt>
    <dgm:pt modelId="{52FE0A98-F36A-3C42-999F-3D8380B6CC48}">
      <dgm:prSet phldrT="[Text]"/>
      <dgm:spPr/>
      <dgm:t>
        <a:bodyPr/>
        <a:lstStyle/>
        <a:p>
          <a:pPr algn="l"/>
          <a:r>
            <a:rPr lang="en-US" dirty="0"/>
            <a:t>Ex: </a:t>
          </a:r>
          <a:r>
            <a:rPr lang="en-US" b="0" i="0" u="none" dirty="0"/>
            <a:t>Two students both want to use the same basketball during the break, so they agree to take turns playing with it.</a:t>
          </a:r>
          <a:endParaRPr lang="en-US" dirty="0"/>
        </a:p>
      </dgm:t>
    </dgm:pt>
    <dgm:pt modelId="{A54A4ED0-67FE-C243-8A86-8941EBD7A3C3}" type="parTrans" cxnId="{6406518F-557E-234A-94DA-EFDF2C8E370C}">
      <dgm:prSet/>
      <dgm:spPr/>
      <dgm:t>
        <a:bodyPr/>
        <a:lstStyle/>
        <a:p>
          <a:endParaRPr lang="en-US"/>
        </a:p>
      </dgm:t>
    </dgm:pt>
    <dgm:pt modelId="{6FB95BB3-DBE8-A640-821A-7BA6E657F6CF}" type="sibTrans" cxnId="{6406518F-557E-234A-94DA-EFDF2C8E370C}">
      <dgm:prSet/>
      <dgm:spPr/>
      <dgm:t>
        <a:bodyPr/>
        <a:lstStyle/>
        <a:p>
          <a:endParaRPr lang="en-US"/>
        </a:p>
      </dgm:t>
    </dgm:pt>
    <dgm:pt modelId="{B62008D1-BB2C-F446-9EEC-C38E86483301}" type="pres">
      <dgm:prSet presAssocID="{91BFAAE9-77A4-224E-9650-7BF86D4A314C}" presName="matrix" presStyleCnt="0">
        <dgm:presLayoutVars>
          <dgm:chMax val="1"/>
          <dgm:dir/>
          <dgm:resizeHandles val="exact"/>
        </dgm:presLayoutVars>
      </dgm:prSet>
      <dgm:spPr/>
    </dgm:pt>
    <dgm:pt modelId="{6D8C30ED-3E22-9F44-AC87-A52EDD29C906}" type="pres">
      <dgm:prSet presAssocID="{91BFAAE9-77A4-224E-9650-7BF86D4A314C}" presName="diamond" presStyleLbl="bgShp" presStyleIdx="0" presStyleCnt="1"/>
      <dgm:spPr/>
    </dgm:pt>
    <dgm:pt modelId="{56DACE43-744D-2F4D-AA3E-83CAB45DDE80}" type="pres">
      <dgm:prSet presAssocID="{91BFAAE9-77A4-224E-9650-7BF86D4A314C}" presName="quad1" presStyleLbl="node1" presStyleIdx="0" presStyleCnt="4" custScaleX="107915" custScaleY="109151">
        <dgm:presLayoutVars>
          <dgm:chMax val="0"/>
          <dgm:chPref val="0"/>
          <dgm:bulletEnabled val="1"/>
        </dgm:presLayoutVars>
      </dgm:prSet>
      <dgm:spPr/>
    </dgm:pt>
    <dgm:pt modelId="{1F202EB1-E15C-ED4B-B51E-E2E047008F8B}" type="pres">
      <dgm:prSet presAssocID="{91BFAAE9-77A4-224E-9650-7BF86D4A314C}" presName="quad2" presStyleLbl="node1" presStyleIdx="1" presStyleCnt="4" custScaleX="107915" custScaleY="109151">
        <dgm:presLayoutVars>
          <dgm:chMax val="0"/>
          <dgm:chPref val="0"/>
          <dgm:bulletEnabled val="1"/>
        </dgm:presLayoutVars>
      </dgm:prSet>
      <dgm:spPr/>
    </dgm:pt>
    <dgm:pt modelId="{C8C89330-53AE-374E-B950-B033852FCAF6}" type="pres">
      <dgm:prSet presAssocID="{91BFAAE9-77A4-224E-9650-7BF86D4A314C}" presName="quad3" presStyleLbl="node1" presStyleIdx="2" presStyleCnt="4" custScaleX="107915" custScaleY="109151">
        <dgm:presLayoutVars>
          <dgm:chMax val="0"/>
          <dgm:chPref val="0"/>
          <dgm:bulletEnabled val="1"/>
        </dgm:presLayoutVars>
      </dgm:prSet>
      <dgm:spPr/>
    </dgm:pt>
    <dgm:pt modelId="{E2C2E85E-4030-A440-B0E7-0CE42C5E171A}" type="pres">
      <dgm:prSet presAssocID="{91BFAAE9-77A4-224E-9650-7BF86D4A314C}" presName="quad4" presStyleLbl="node1" presStyleIdx="3" presStyleCnt="4" custScaleX="107915" custScaleY="109151">
        <dgm:presLayoutVars>
          <dgm:chMax val="0"/>
          <dgm:chPref val="0"/>
          <dgm:bulletEnabled val="1"/>
        </dgm:presLayoutVars>
      </dgm:prSet>
      <dgm:spPr/>
    </dgm:pt>
  </dgm:ptLst>
  <dgm:cxnLst>
    <dgm:cxn modelId="{E30F7608-09A5-714C-A379-9DB0938D906F}" type="presOf" srcId="{7D2F5E07-78F2-D746-9637-2800591575D9}" destId="{56DACE43-744D-2F4D-AA3E-83CAB45DDE80}" srcOrd="0" destOrd="2" presId="urn:microsoft.com/office/officeart/2005/8/layout/matrix3"/>
    <dgm:cxn modelId="{827E3716-7AA4-9F41-81A1-2310E1E015D4}" srcId="{4739E090-E26B-944B-921C-F5D8987FE179}" destId="{A2C00F88-EA6C-394A-90E3-5FBFC87FAC81}" srcOrd="0" destOrd="0" parTransId="{6C307AD5-E144-4F46-9467-41BB65F1A693}" sibTransId="{BA5276B7-5706-B448-BFF7-8DF5C9C9A930}"/>
    <dgm:cxn modelId="{36EB4517-94AF-AA45-9AB5-C0AF64C4EF3F}" srcId="{573ADAFB-4879-1E48-ABE6-F434066E7F99}" destId="{7D2F5E07-78F2-D746-9637-2800591575D9}" srcOrd="1" destOrd="0" parTransId="{020D859F-847E-5B4F-B001-F77A91196915}" sibTransId="{0A4C4B0B-B476-B74B-AC88-A6028B643BEE}"/>
    <dgm:cxn modelId="{4C264126-B90A-6E45-8F91-1B27EF2A0205}" type="presOf" srcId="{573ADAFB-4879-1E48-ABE6-F434066E7F99}" destId="{56DACE43-744D-2F4D-AA3E-83CAB45DDE80}" srcOrd="0" destOrd="0" presId="urn:microsoft.com/office/officeart/2005/8/layout/matrix3"/>
    <dgm:cxn modelId="{95609B36-C873-6E4F-B438-E55088D92164}" type="presOf" srcId="{4739E090-E26B-944B-921C-F5D8987FE179}" destId="{C8C89330-53AE-374E-B950-B033852FCAF6}" srcOrd="0" destOrd="0" presId="urn:microsoft.com/office/officeart/2005/8/layout/matrix3"/>
    <dgm:cxn modelId="{CF510737-8F3A-3D48-9467-C01846DE70CC}" srcId="{91BFAAE9-77A4-224E-9650-7BF86D4A314C}" destId="{031F8362-CC5B-B443-AAC9-53AA5A36CF41}" srcOrd="3" destOrd="0" parTransId="{BC3A8EE2-4124-0B4E-84DA-817FFD6DD65C}" sibTransId="{4160A22B-CB0D-4243-B662-090BBB56A597}"/>
    <dgm:cxn modelId="{2EC9BD38-C714-F94E-AA7E-020815F137A9}" srcId="{91BFAAE9-77A4-224E-9650-7BF86D4A314C}" destId="{573ADAFB-4879-1E48-ABE6-F434066E7F99}" srcOrd="0" destOrd="0" parTransId="{81FEE818-D028-004A-80AC-530D09F06F58}" sibTransId="{DD8BB83A-8F8B-6A4E-B640-5A426B4E5ED4}"/>
    <dgm:cxn modelId="{2AB5DA3F-A0D0-8E48-86B2-E7E9F9AFE305}" srcId="{91BFAAE9-77A4-224E-9650-7BF86D4A314C}" destId="{A38475D3-5ABB-2B40-BE61-2F2BB1363742}" srcOrd="1" destOrd="0" parTransId="{E2DD0146-2048-8145-B6C1-6DC48834FB7A}" sibTransId="{0A57695F-8228-A240-AFF6-61958A18FB54}"/>
    <dgm:cxn modelId="{F2B87560-5F5B-0142-B7E0-8FD82DDB3CF5}" type="presOf" srcId="{A2C00F88-EA6C-394A-90E3-5FBFC87FAC81}" destId="{C8C89330-53AE-374E-B950-B033852FCAF6}" srcOrd="0" destOrd="1" presId="urn:microsoft.com/office/officeart/2005/8/layout/matrix3"/>
    <dgm:cxn modelId="{A1AD8460-6210-F74B-8D18-A019B553F074}" type="presOf" srcId="{031F8362-CC5B-B443-AAC9-53AA5A36CF41}" destId="{E2C2E85E-4030-A440-B0E7-0CE42C5E171A}" srcOrd="0" destOrd="0" presId="urn:microsoft.com/office/officeart/2005/8/layout/matrix3"/>
    <dgm:cxn modelId="{E83B5C68-2A1C-5F47-9197-AD90A7743FF9}" srcId="{A38475D3-5ABB-2B40-BE61-2F2BB1363742}" destId="{E5DDAC89-80E7-D747-95BB-2878B392187B}" srcOrd="0" destOrd="0" parTransId="{6580676B-58D6-C241-91FB-EC59BA948239}" sibTransId="{B7182217-0A73-B54B-8E45-62AC32FAF248}"/>
    <dgm:cxn modelId="{6426B04A-CC40-1E47-B0D9-5315A10DDB42}" type="presOf" srcId="{5092319C-C054-EC47-8B18-D6DE2844B3F9}" destId="{56DACE43-744D-2F4D-AA3E-83CAB45DDE80}" srcOrd="0" destOrd="1" presId="urn:microsoft.com/office/officeart/2005/8/layout/matrix3"/>
    <dgm:cxn modelId="{4D8EB46B-7B15-F644-8AEB-B273EE0FCADF}" srcId="{573ADAFB-4879-1E48-ABE6-F434066E7F99}" destId="{5092319C-C054-EC47-8B18-D6DE2844B3F9}" srcOrd="0" destOrd="0" parTransId="{5503E92E-9B7E-7B4C-BB9D-26CDE888564D}" sibTransId="{A8FCFF8A-4E1F-DC46-8F76-679BEE335D01}"/>
    <dgm:cxn modelId="{744E8D54-5E79-424F-8B8A-2B6422BDF7FF}" srcId="{A38475D3-5ABB-2B40-BE61-2F2BB1363742}" destId="{3339B7EB-A1DF-AA45-A27F-CB07F5369CFA}" srcOrd="1" destOrd="0" parTransId="{EB03E213-252A-AB47-904F-EE7F069BBD26}" sibTransId="{1F21DF19-042E-D04A-BD3E-0531D5A3B724}"/>
    <dgm:cxn modelId="{6C953275-CA8E-2043-876F-D318BF051D52}" srcId="{4739E090-E26B-944B-921C-F5D8987FE179}" destId="{382F1BBE-008F-FC48-BA61-CE949AD969F9}" srcOrd="1" destOrd="0" parTransId="{E2C8E75E-0C9E-2042-923A-DD484954958D}" sibTransId="{58686031-0256-244F-B284-CD57CDAA7E22}"/>
    <dgm:cxn modelId="{6E2D9A55-C947-9548-8B7C-AC33365D9107}" type="presOf" srcId="{382F1BBE-008F-FC48-BA61-CE949AD969F9}" destId="{C8C89330-53AE-374E-B950-B033852FCAF6}" srcOrd="0" destOrd="2" presId="urn:microsoft.com/office/officeart/2005/8/layout/matrix3"/>
    <dgm:cxn modelId="{056D4559-BFD9-1B42-ADA5-FDCBACA6C119}" type="presOf" srcId="{52FE0A98-F36A-3C42-999F-3D8380B6CC48}" destId="{E2C2E85E-4030-A440-B0E7-0CE42C5E171A}" srcOrd="0" destOrd="2" presId="urn:microsoft.com/office/officeart/2005/8/layout/matrix3"/>
    <dgm:cxn modelId="{6406518F-557E-234A-94DA-EFDF2C8E370C}" srcId="{031F8362-CC5B-B443-AAC9-53AA5A36CF41}" destId="{52FE0A98-F36A-3C42-999F-3D8380B6CC48}" srcOrd="1" destOrd="0" parTransId="{A54A4ED0-67FE-C243-8A86-8941EBD7A3C3}" sibTransId="{6FB95BB3-DBE8-A640-821A-7BA6E657F6CF}"/>
    <dgm:cxn modelId="{1A0077AA-A08D-6340-B02D-ED963F964705}" type="presOf" srcId="{E5DDAC89-80E7-D747-95BB-2878B392187B}" destId="{1F202EB1-E15C-ED4B-B51E-E2E047008F8B}" srcOrd="0" destOrd="1" presId="urn:microsoft.com/office/officeart/2005/8/layout/matrix3"/>
    <dgm:cxn modelId="{85B6E7AF-20DD-FF46-A73A-CDEA59D6B56D}" type="presOf" srcId="{4995069C-51C9-C14C-B82A-36A8AE57D97F}" destId="{E2C2E85E-4030-A440-B0E7-0CE42C5E171A}" srcOrd="0" destOrd="1" presId="urn:microsoft.com/office/officeart/2005/8/layout/matrix3"/>
    <dgm:cxn modelId="{60A997B5-5D9A-1C4C-9919-1AAEF6C70372}" srcId="{031F8362-CC5B-B443-AAC9-53AA5A36CF41}" destId="{4995069C-51C9-C14C-B82A-36A8AE57D97F}" srcOrd="0" destOrd="0" parTransId="{71A14C69-1EDC-9440-BE3A-C8E4A35AA550}" sibTransId="{AD6F4B5E-1854-9643-A227-5F8ABB0B9C23}"/>
    <dgm:cxn modelId="{9955BEC4-FA10-0C42-BA07-4D592EF1D5C9}" srcId="{91BFAAE9-77A4-224E-9650-7BF86D4A314C}" destId="{4739E090-E26B-944B-921C-F5D8987FE179}" srcOrd="2" destOrd="0" parTransId="{551D16D5-6766-C14E-B1C0-1C615414C529}" sibTransId="{2D0460FE-990E-5D45-9A02-2D4553DB88BC}"/>
    <dgm:cxn modelId="{32DFBDC9-8B4A-4843-8344-C46F42B55F22}" type="presOf" srcId="{A38475D3-5ABB-2B40-BE61-2F2BB1363742}" destId="{1F202EB1-E15C-ED4B-B51E-E2E047008F8B}" srcOrd="0" destOrd="0" presId="urn:microsoft.com/office/officeart/2005/8/layout/matrix3"/>
    <dgm:cxn modelId="{35741ACC-2822-0C4D-8AD5-A25248D96F40}" type="presOf" srcId="{3339B7EB-A1DF-AA45-A27F-CB07F5369CFA}" destId="{1F202EB1-E15C-ED4B-B51E-E2E047008F8B}" srcOrd="0" destOrd="2" presId="urn:microsoft.com/office/officeart/2005/8/layout/matrix3"/>
    <dgm:cxn modelId="{DA5174E2-4A4D-AB4A-A32C-F3467E24A114}" type="presOf" srcId="{91BFAAE9-77A4-224E-9650-7BF86D4A314C}" destId="{B62008D1-BB2C-F446-9EEC-C38E86483301}" srcOrd="0" destOrd="0" presId="urn:microsoft.com/office/officeart/2005/8/layout/matrix3"/>
    <dgm:cxn modelId="{2E498603-89A1-E246-AE0D-B76BC93143BA}" type="presParOf" srcId="{B62008D1-BB2C-F446-9EEC-C38E86483301}" destId="{6D8C30ED-3E22-9F44-AC87-A52EDD29C906}" srcOrd="0" destOrd="0" presId="urn:microsoft.com/office/officeart/2005/8/layout/matrix3"/>
    <dgm:cxn modelId="{763FB3FB-5E71-C74B-8760-78B20EF3563C}" type="presParOf" srcId="{B62008D1-BB2C-F446-9EEC-C38E86483301}" destId="{56DACE43-744D-2F4D-AA3E-83CAB45DDE80}" srcOrd="1" destOrd="0" presId="urn:microsoft.com/office/officeart/2005/8/layout/matrix3"/>
    <dgm:cxn modelId="{65645AE9-87E9-5045-B542-473E2E702F20}" type="presParOf" srcId="{B62008D1-BB2C-F446-9EEC-C38E86483301}" destId="{1F202EB1-E15C-ED4B-B51E-E2E047008F8B}" srcOrd="2" destOrd="0" presId="urn:microsoft.com/office/officeart/2005/8/layout/matrix3"/>
    <dgm:cxn modelId="{2F620B8A-FD52-CC43-98D3-A490B2377D69}" type="presParOf" srcId="{B62008D1-BB2C-F446-9EEC-C38E86483301}" destId="{C8C89330-53AE-374E-B950-B033852FCAF6}" srcOrd="3" destOrd="0" presId="urn:microsoft.com/office/officeart/2005/8/layout/matrix3"/>
    <dgm:cxn modelId="{759514CD-DF3F-A448-9AB8-91F7623ADF9A}" type="presParOf" srcId="{B62008D1-BB2C-F446-9EEC-C38E86483301}" destId="{E2C2E85E-4030-A440-B0E7-0CE42C5E171A}"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1BFAAE9-77A4-224E-9650-7BF86D4A314C}" type="doc">
      <dgm:prSet loTypeId="urn:microsoft.com/office/officeart/2005/8/layout/matrix3" loCatId="" qsTypeId="urn:microsoft.com/office/officeart/2005/8/quickstyle/simple1" qsCatId="simple" csTypeId="urn:microsoft.com/office/officeart/2005/8/colors/accent0_1" csCatId="mainScheme" phldr="1"/>
      <dgm:spPr/>
      <dgm:t>
        <a:bodyPr/>
        <a:lstStyle/>
        <a:p>
          <a:endParaRPr lang="en-US"/>
        </a:p>
      </dgm:t>
    </dgm:pt>
    <dgm:pt modelId="{573ADAFB-4879-1E48-ABE6-F434066E7F99}">
      <dgm:prSet phldrT="[Text]"/>
      <dgm:spPr/>
      <dgm:t>
        <a:bodyPr/>
        <a:lstStyle/>
        <a:p>
          <a:pPr algn="ctr"/>
          <a:endParaRPr lang="en-US" b="1" dirty="0"/>
        </a:p>
        <a:p>
          <a:pPr algn="ctr"/>
          <a:r>
            <a:rPr lang="en-US" b="1" dirty="0"/>
            <a:t>Talk it out</a:t>
          </a:r>
        </a:p>
      </dgm:t>
    </dgm:pt>
    <dgm:pt modelId="{81FEE818-D028-004A-80AC-530D09F06F58}" type="parTrans" cxnId="{2EC9BD38-C714-F94E-AA7E-020815F137A9}">
      <dgm:prSet/>
      <dgm:spPr/>
      <dgm:t>
        <a:bodyPr/>
        <a:lstStyle/>
        <a:p>
          <a:endParaRPr lang="en-US"/>
        </a:p>
      </dgm:t>
    </dgm:pt>
    <dgm:pt modelId="{DD8BB83A-8F8B-6A4E-B640-5A426B4E5ED4}" type="sibTrans" cxnId="{2EC9BD38-C714-F94E-AA7E-020815F137A9}">
      <dgm:prSet/>
      <dgm:spPr/>
      <dgm:t>
        <a:bodyPr/>
        <a:lstStyle/>
        <a:p>
          <a:endParaRPr lang="en-US"/>
        </a:p>
      </dgm:t>
    </dgm:pt>
    <dgm:pt modelId="{A38475D3-5ABB-2B40-BE61-2F2BB1363742}">
      <dgm:prSet phldrT="[Text]"/>
      <dgm:spPr/>
      <dgm:t>
        <a:bodyPr/>
        <a:lstStyle/>
        <a:p>
          <a:pPr algn="ctr"/>
          <a:endParaRPr lang="en-US" b="1" dirty="0"/>
        </a:p>
        <a:p>
          <a:pPr algn="ctr"/>
          <a:r>
            <a:rPr lang="en-US" b="1" dirty="0"/>
            <a:t>Walk Away</a:t>
          </a:r>
        </a:p>
      </dgm:t>
    </dgm:pt>
    <dgm:pt modelId="{E2DD0146-2048-8145-B6C1-6DC48834FB7A}" type="parTrans" cxnId="{2AB5DA3F-A0D0-8E48-86B2-E7E9F9AFE305}">
      <dgm:prSet/>
      <dgm:spPr/>
      <dgm:t>
        <a:bodyPr/>
        <a:lstStyle/>
        <a:p>
          <a:endParaRPr lang="en-US"/>
        </a:p>
      </dgm:t>
    </dgm:pt>
    <dgm:pt modelId="{0A57695F-8228-A240-AFF6-61958A18FB54}" type="sibTrans" cxnId="{2AB5DA3F-A0D0-8E48-86B2-E7E9F9AFE305}">
      <dgm:prSet/>
      <dgm:spPr/>
      <dgm:t>
        <a:bodyPr/>
        <a:lstStyle/>
        <a:p>
          <a:endParaRPr lang="en-US"/>
        </a:p>
      </dgm:t>
    </dgm:pt>
    <dgm:pt modelId="{4739E090-E26B-944B-921C-F5D8987FE179}">
      <dgm:prSet phldrT="[Text]"/>
      <dgm:spPr/>
      <dgm:t>
        <a:bodyPr/>
        <a:lstStyle/>
        <a:p>
          <a:pPr algn="ctr"/>
          <a:endParaRPr lang="en-US" b="1" dirty="0"/>
        </a:p>
        <a:p>
          <a:pPr algn="ctr"/>
          <a:r>
            <a:rPr lang="en-US" b="1" dirty="0"/>
            <a:t>Get Help </a:t>
          </a:r>
        </a:p>
      </dgm:t>
    </dgm:pt>
    <dgm:pt modelId="{551D16D5-6766-C14E-B1C0-1C615414C529}" type="parTrans" cxnId="{9955BEC4-FA10-0C42-BA07-4D592EF1D5C9}">
      <dgm:prSet/>
      <dgm:spPr/>
      <dgm:t>
        <a:bodyPr/>
        <a:lstStyle/>
        <a:p>
          <a:endParaRPr lang="en-US"/>
        </a:p>
      </dgm:t>
    </dgm:pt>
    <dgm:pt modelId="{2D0460FE-990E-5D45-9A02-2D4553DB88BC}" type="sibTrans" cxnId="{9955BEC4-FA10-0C42-BA07-4D592EF1D5C9}">
      <dgm:prSet/>
      <dgm:spPr/>
      <dgm:t>
        <a:bodyPr/>
        <a:lstStyle/>
        <a:p>
          <a:endParaRPr lang="en-US"/>
        </a:p>
      </dgm:t>
    </dgm:pt>
    <dgm:pt modelId="{031F8362-CC5B-B443-AAC9-53AA5A36CF41}">
      <dgm:prSet phldrT="[Text]"/>
      <dgm:spPr/>
      <dgm:t>
        <a:bodyPr/>
        <a:lstStyle/>
        <a:p>
          <a:pPr algn="ctr"/>
          <a:endParaRPr lang="en-US" b="1" dirty="0"/>
        </a:p>
        <a:p>
          <a:pPr algn="ctr"/>
          <a:r>
            <a:rPr lang="en-US" b="1" dirty="0"/>
            <a:t>Compromise </a:t>
          </a:r>
        </a:p>
      </dgm:t>
    </dgm:pt>
    <dgm:pt modelId="{BC3A8EE2-4124-0B4E-84DA-817FFD6DD65C}" type="parTrans" cxnId="{CF510737-8F3A-3D48-9467-C01846DE70CC}">
      <dgm:prSet/>
      <dgm:spPr/>
      <dgm:t>
        <a:bodyPr/>
        <a:lstStyle/>
        <a:p>
          <a:endParaRPr lang="en-US"/>
        </a:p>
      </dgm:t>
    </dgm:pt>
    <dgm:pt modelId="{4160A22B-CB0D-4243-B662-090BBB56A597}" type="sibTrans" cxnId="{CF510737-8F3A-3D48-9467-C01846DE70CC}">
      <dgm:prSet/>
      <dgm:spPr/>
      <dgm:t>
        <a:bodyPr/>
        <a:lstStyle/>
        <a:p>
          <a:endParaRPr lang="en-US"/>
        </a:p>
      </dgm:t>
    </dgm:pt>
    <dgm:pt modelId="{5092319C-C054-EC47-8B18-D6DE2844B3F9}">
      <dgm:prSet phldrT="[Text]"/>
      <dgm:spPr/>
      <dgm:t>
        <a:bodyPr/>
        <a:lstStyle/>
        <a:p>
          <a:pPr algn="l"/>
          <a:r>
            <a:rPr lang="en-US" b="0" i="0" u="none" dirty="0"/>
            <a:t>Using calm and respectful communication to discuss the issue.</a:t>
          </a:r>
          <a:r>
            <a:rPr lang="en-US" dirty="0"/>
            <a:t> </a:t>
          </a:r>
        </a:p>
      </dgm:t>
    </dgm:pt>
    <dgm:pt modelId="{5503E92E-9B7E-7B4C-BB9D-26CDE888564D}" type="parTrans" cxnId="{4D8EB46B-7B15-F644-8AEB-B273EE0FCADF}">
      <dgm:prSet/>
      <dgm:spPr/>
      <dgm:t>
        <a:bodyPr/>
        <a:lstStyle/>
        <a:p>
          <a:endParaRPr lang="en-US"/>
        </a:p>
      </dgm:t>
    </dgm:pt>
    <dgm:pt modelId="{A8FCFF8A-4E1F-DC46-8F76-679BEE335D01}" type="sibTrans" cxnId="{4D8EB46B-7B15-F644-8AEB-B273EE0FCADF}">
      <dgm:prSet/>
      <dgm:spPr/>
      <dgm:t>
        <a:bodyPr/>
        <a:lstStyle/>
        <a:p>
          <a:endParaRPr lang="en-US"/>
        </a:p>
      </dgm:t>
    </dgm:pt>
    <dgm:pt modelId="{E5DDAC89-80E7-D747-95BB-2878B392187B}">
      <dgm:prSet phldrT="[Text]"/>
      <dgm:spPr/>
      <dgm:t>
        <a:bodyPr/>
        <a:lstStyle/>
        <a:p>
          <a:pPr algn="l"/>
          <a:r>
            <a:rPr lang="en-US" b="0" i="0" u="none" dirty="0"/>
            <a:t>Leaving a conflict before it gets worse to avoid further harm.</a:t>
          </a:r>
          <a:endParaRPr lang="en-US" dirty="0"/>
        </a:p>
      </dgm:t>
    </dgm:pt>
    <dgm:pt modelId="{6580676B-58D6-C241-91FB-EC59BA948239}" type="parTrans" cxnId="{E83B5C68-2A1C-5F47-9197-AD90A7743FF9}">
      <dgm:prSet/>
      <dgm:spPr/>
      <dgm:t>
        <a:bodyPr/>
        <a:lstStyle/>
        <a:p>
          <a:endParaRPr lang="en-US"/>
        </a:p>
      </dgm:t>
    </dgm:pt>
    <dgm:pt modelId="{B7182217-0A73-B54B-8E45-62AC32FAF248}" type="sibTrans" cxnId="{E83B5C68-2A1C-5F47-9197-AD90A7743FF9}">
      <dgm:prSet/>
      <dgm:spPr/>
      <dgm:t>
        <a:bodyPr/>
        <a:lstStyle/>
        <a:p>
          <a:endParaRPr lang="en-US"/>
        </a:p>
      </dgm:t>
    </dgm:pt>
    <dgm:pt modelId="{A2C00F88-EA6C-394A-90E3-5FBFC87FAC81}">
      <dgm:prSet phldrT="[Text]"/>
      <dgm:spPr/>
      <dgm:t>
        <a:bodyPr/>
        <a:lstStyle/>
        <a:p>
          <a:pPr algn="l"/>
          <a:r>
            <a:rPr lang="en-US" b="0" i="0" u="none" dirty="0"/>
            <a:t>Seeking assistance from a trusted adult, mediator, or authority when a conflict is serious or unsafe</a:t>
          </a:r>
          <a:endParaRPr lang="en-US" dirty="0"/>
        </a:p>
      </dgm:t>
    </dgm:pt>
    <dgm:pt modelId="{6C307AD5-E144-4F46-9467-41BB65F1A693}" type="parTrans" cxnId="{827E3716-7AA4-9F41-81A1-2310E1E015D4}">
      <dgm:prSet/>
      <dgm:spPr/>
      <dgm:t>
        <a:bodyPr/>
        <a:lstStyle/>
        <a:p>
          <a:endParaRPr lang="en-US"/>
        </a:p>
      </dgm:t>
    </dgm:pt>
    <dgm:pt modelId="{BA5276B7-5706-B448-BFF7-8DF5C9C9A930}" type="sibTrans" cxnId="{827E3716-7AA4-9F41-81A1-2310E1E015D4}">
      <dgm:prSet/>
      <dgm:spPr/>
      <dgm:t>
        <a:bodyPr/>
        <a:lstStyle/>
        <a:p>
          <a:endParaRPr lang="en-US"/>
        </a:p>
      </dgm:t>
    </dgm:pt>
    <dgm:pt modelId="{4995069C-51C9-C14C-B82A-36A8AE57D97F}">
      <dgm:prSet phldrT="[Text]"/>
      <dgm:spPr/>
      <dgm:t>
        <a:bodyPr/>
        <a:lstStyle/>
        <a:p>
          <a:pPr algn="l"/>
          <a:r>
            <a:rPr lang="en-US" b="0" i="0" u="none" dirty="0"/>
            <a:t>Finding a middle ground where both sides give a little to resolve the issue.</a:t>
          </a:r>
          <a:endParaRPr lang="en-US" dirty="0"/>
        </a:p>
      </dgm:t>
    </dgm:pt>
    <dgm:pt modelId="{71A14C69-1EDC-9440-BE3A-C8E4A35AA550}" type="parTrans" cxnId="{60A997B5-5D9A-1C4C-9919-1AAEF6C70372}">
      <dgm:prSet/>
      <dgm:spPr/>
      <dgm:t>
        <a:bodyPr/>
        <a:lstStyle/>
        <a:p>
          <a:endParaRPr lang="en-US"/>
        </a:p>
      </dgm:t>
    </dgm:pt>
    <dgm:pt modelId="{AD6F4B5E-1854-9643-A227-5F8ABB0B9C23}" type="sibTrans" cxnId="{60A997B5-5D9A-1C4C-9919-1AAEF6C70372}">
      <dgm:prSet/>
      <dgm:spPr/>
      <dgm:t>
        <a:bodyPr/>
        <a:lstStyle/>
        <a:p>
          <a:endParaRPr lang="en-US"/>
        </a:p>
      </dgm:t>
    </dgm:pt>
    <dgm:pt modelId="{B62008D1-BB2C-F446-9EEC-C38E86483301}" type="pres">
      <dgm:prSet presAssocID="{91BFAAE9-77A4-224E-9650-7BF86D4A314C}" presName="matrix" presStyleCnt="0">
        <dgm:presLayoutVars>
          <dgm:chMax val="1"/>
          <dgm:dir/>
          <dgm:resizeHandles val="exact"/>
        </dgm:presLayoutVars>
      </dgm:prSet>
      <dgm:spPr/>
    </dgm:pt>
    <dgm:pt modelId="{6D8C30ED-3E22-9F44-AC87-A52EDD29C906}" type="pres">
      <dgm:prSet presAssocID="{91BFAAE9-77A4-224E-9650-7BF86D4A314C}" presName="diamond" presStyleLbl="bgShp" presStyleIdx="0" presStyleCnt="1"/>
      <dgm:spPr/>
    </dgm:pt>
    <dgm:pt modelId="{56DACE43-744D-2F4D-AA3E-83CAB45DDE80}" type="pres">
      <dgm:prSet presAssocID="{91BFAAE9-77A4-224E-9650-7BF86D4A314C}" presName="quad1" presStyleLbl="node1" presStyleIdx="0" presStyleCnt="4" custScaleX="107915" custScaleY="109151">
        <dgm:presLayoutVars>
          <dgm:chMax val="0"/>
          <dgm:chPref val="0"/>
          <dgm:bulletEnabled val="1"/>
        </dgm:presLayoutVars>
      </dgm:prSet>
      <dgm:spPr/>
    </dgm:pt>
    <dgm:pt modelId="{1F202EB1-E15C-ED4B-B51E-E2E047008F8B}" type="pres">
      <dgm:prSet presAssocID="{91BFAAE9-77A4-224E-9650-7BF86D4A314C}" presName="quad2" presStyleLbl="node1" presStyleIdx="1" presStyleCnt="4" custScaleX="107915" custScaleY="109151">
        <dgm:presLayoutVars>
          <dgm:chMax val="0"/>
          <dgm:chPref val="0"/>
          <dgm:bulletEnabled val="1"/>
        </dgm:presLayoutVars>
      </dgm:prSet>
      <dgm:spPr/>
    </dgm:pt>
    <dgm:pt modelId="{C8C89330-53AE-374E-B950-B033852FCAF6}" type="pres">
      <dgm:prSet presAssocID="{91BFAAE9-77A4-224E-9650-7BF86D4A314C}" presName="quad3" presStyleLbl="node1" presStyleIdx="2" presStyleCnt="4" custScaleX="107915" custScaleY="109151">
        <dgm:presLayoutVars>
          <dgm:chMax val="0"/>
          <dgm:chPref val="0"/>
          <dgm:bulletEnabled val="1"/>
        </dgm:presLayoutVars>
      </dgm:prSet>
      <dgm:spPr/>
    </dgm:pt>
    <dgm:pt modelId="{E2C2E85E-4030-A440-B0E7-0CE42C5E171A}" type="pres">
      <dgm:prSet presAssocID="{91BFAAE9-77A4-224E-9650-7BF86D4A314C}" presName="quad4" presStyleLbl="node1" presStyleIdx="3" presStyleCnt="4" custScaleX="107915" custScaleY="109151">
        <dgm:presLayoutVars>
          <dgm:chMax val="0"/>
          <dgm:chPref val="0"/>
          <dgm:bulletEnabled val="1"/>
        </dgm:presLayoutVars>
      </dgm:prSet>
      <dgm:spPr/>
    </dgm:pt>
  </dgm:ptLst>
  <dgm:cxnLst>
    <dgm:cxn modelId="{827E3716-7AA4-9F41-81A1-2310E1E015D4}" srcId="{4739E090-E26B-944B-921C-F5D8987FE179}" destId="{A2C00F88-EA6C-394A-90E3-5FBFC87FAC81}" srcOrd="0" destOrd="0" parTransId="{6C307AD5-E144-4F46-9467-41BB65F1A693}" sibTransId="{BA5276B7-5706-B448-BFF7-8DF5C9C9A930}"/>
    <dgm:cxn modelId="{4C264126-B90A-6E45-8F91-1B27EF2A0205}" type="presOf" srcId="{573ADAFB-4879-1E48-ABE6-F434066E7F99}" destId="{56DACE43-744D-2F4D-AA3E-83CAB45DDE80}" srcOrd="0" destOrd="0" presId="urn:microsoft.com/office/officeart/2005/8/layout/matrix3"/>
    <dgm:cxn modelId="{95609B36-C873-6E4F-B438-E55088D92164}" type="presOf" srcId="{4739E090-E26B-944B-921C-F5D8987FE179}" destId="{C8C89330-53AE-374E-B950-B033852FCAF6}" srcOrd="0" destOrd="0" presId="urn:microsoft.com/office/officeart/2005/8/layout/matrix3"/>
    <dgm:cxn modelId="{CF510737-8F3A-3D48-9467-C01846DE70CC}" srcId="{91BFAAE9-77A4-224E-9650-7BF86D4A314C}" destId="{031F8362-CC5B-B443-AAC9-53AA5A36CF41}" srcOrd="3" destOrd="0" parTransId="{BC3A8EE2-4124-0B4E-84DA-817FFD6DD65C}" sibTransId="{4160A22B-CB0D-4243-B662-090BBB56A597}"/>
    <dgm:cxn modelId="{2EC9BD38-C714-F94E-AA7E-020815F137A9}" srcId="{91BFAAE9-77A4-224E-9650-7BF86D4A314C}" destId="{573ADAFB-4879-1E48-ABE6-F434066E7F99}" srcOrd="0" destOrd="0" parTransId="{81FEE818-D028-004A-80AC-530D09F06F58}" sibTransId="{DD8BB83A-8F8B-6A4E-B640-5A426B4E5ED4}"/>
    <dgm:cxn modelId="{2AB5DA3F-A0D0-8E48-86B2-E7E9F9AFE305}" srcId="{91BFAAE9-77A4-224E-9650-7BF86D4A314C}" destId="{A38475D3-5ABB-2B40-BE61-2F2BB1363742}" srcOrd="1" destOrd="0" parTransId="{E2DD0146-2048-8145-B6C1-6DC48834FB7A}" sibTransId="{0A57695F-8228-A240-AFF6-61958A18FB54}"/>
    <dgm:cxn modelId="{F2B87560-5F5B-0142-B7E0-8FD82DDB3CF5}" type="presOf" srcId="{A2C00F88-EA6C-394A-90E3-5FBFC87FAC81}" destId="{C8C89330-53AE-374E-B950-B033852FCAF6}" srcOrd="0" destOrd="1" presId="urn:microsoft.com/office/officeart/2005/8/layout/matrix3"/>
    <dgm:cxn modelId="{A1AD8460-6210-F74B-8D18-A019B553F074}" type="presOf" srcId="{031F8362-CC5B-B443-AAC9-53AA5A36CF41}" destId="{E2C2E85E-4030-A440-B0E7-0CE42C5E171A}" srcOrd="0" destOrd="0" presId="urn:microsoft.com/office/officeart/2005/8/layout/matrix3"/>
    <dgm:cxn modelId="{E83B5C68-2A1C-5F47-9197-AD90A7743FF9}" srcId="{A38475D3-5ABB-2B40-BE61-2F2BB1363742}" destId="{E5DDAC89-80E7-D747-95BB-2878B392187B}" srcOrd="0" destOrd="0" parTransId="{6580676B-58D6-C241-91FB-EC59BA948239}" sibTransId="{B7182217-0A73-B54B-8E45-62AC32FAF248}"/>
    <dgm:cxn modelId="{6426B04A-CC40-1E47-B0D9-5315A10DDB42}" type="presOf" srcId="{5092319C-C054-EC47-8B18-D6DE2844B3F9}" destId="{56DACE43-744D-2F4D-AA3E-83CAB45DDE80}" srcOrd="0" destOrd="1" presId="urn:microsoft.com/office/officeart/2005/8/layout/matrix3"/>
    <dgm:cxn modelId="{4D8EB46B-7B15-F644-8AEB-B273EE0FCADF}" srcId="{573ADAFB-4879-1E48-ABE6-F434066E7F99}" destId="{5092319C-C054-EC47-8B18-D6DE2844B3F9}" srcOrd="0" destOrd="0" parTransId="{5503E92E-9B7E-7B4C-BB9D-26CDE888564D}" sibTransId="{A8FCFF8A-4E1F-DC46-8F76-679BEE335D01}"/>
    <dgm:cxn modelId="{1A0077AA-A08D-6340-B02D-ED963F964705}" type="presOf" srcId="{E5DDAC89-80E7-D747-95BB-2878B392187B}" destId="{1F202EB1-E15C-ED4B-B51E-E2E047008F8B}" srcOrd="0" destOrd="1" presId="urn:microsoft.com/office/officeart/2005/8/layout/matrix3"/>
    <dgm:cxn modelId="{85B6E7AF-20DD-FF46-A73A-CDEA59D6B56D}" type="presOf" srcId="{4995069C-51C9-C14C-B82A-36A8AE57D97F}" destId="{E2C2E85E-4030-A440-B0E7-0CE42C5E171A}" srcOrd="0" destOrd="1" presId="urn:microsoft.com/office/officeart/2005/8/layout/matrix3"/>
    <dgm:cxn modelId="{60A997B5-5D9A-1C4C-9919-1AAEF6C70372}" srcId="{031F8362-CC5B-B443-AAC9-53AA5A36CF41}" destId="{4995069C-51C9-C14C-B82A-36A8AE57D97F}" srcOrd="0" destOrd="0" parTransId="{71A14C69-1EDC-9440-BE3A-C8E4A35AA550}" sibTransId="{AD6F4B5E-1854-9643-A227-5F8ABB0B9C23}"/>
    <dgm:cxn modelId="{9955BEC4-FA10-0C42-BA07-4D592EF1D5C9}" srcId="{91BFAAE9-77A4-224E-9650-7BF86D4A314C}" destId="{4739E090-E26B-944B-921C-F5D8987FE179}" srcOrd="2" destOrd="0" parTransId="{551D16D5-6766-C14E-B1C0-1C615414C529}" sibTransId="{2D0460FE-990E-5D45-9A02-2D4553DB88BC}"/>
    <dgm:cxn modelId="{32DFBDC9-8B4A-4843-8344-C46F42B55F22}" type="presOf" srcId="{A38475D3-5ABB-2B40-BE61-2F2BB1363742}" destId="{1F202EB1-E15C-ED4B-B51E-E2E047008F8B}" srcOrd="0" destOrd="0" presId="urn:microsoft.com/office/officeart/2005/8/layout/matrix3"/>
    <dgm:cxn modelId="{DA5174E2-4A4D-AB4A-A32C-F3467E24A114}" type="presOf" srcId="{91BFAAE9-77A4-224E-9650-7BF86D4A314C}" destId="{B62008D1-BB2C-F446-9EEC-C38E86483301}" srcOrd="0" destOrd="0" presId="urn:microsoft.com/office/officeart/2005/8/layout/matrix3"/>
    <dgm:cxn modelId="{2E498603-89A1-E246-AE0D-B76BC93143BA}" type="presParOf" srcId="{B62008D1-BB2C-F446-9EEC-C38E86483301}" destId="{6D8C30ED-3E22-9F44-AC87-A52EDD29C906}" srcOrd="0" destOrd="0" presId="urn:microsoft.com/office/officeart/2005/8/layout/matrix3"/>
    <dgm:cxn modelId="{763FB3FB-5E71-C74B-8760-78B20EF3563C}" type="presParOf" srcId="{B62008D1-BB2C-F446-9EEC-C38E86483301}" destId="{56DACE43-744D-2F4D-AA3E-83CAB45DDE80}" srcOrd="1" destOrd="0" presId="urn:microsoft.com/office/officeart/2005/8/layout/matrix3"/>
    <dgm:cxn modelId="{65645AE9-87E9-5045-B542-473E2E702F20}" type="presParOf" srcId="{B62008D1-BB2C-F446-9EEC-C38E86483301}" destId="{1F202EB1-E15C-ED4B-B51E-E2E047008F8B}" srcOrd="2" destOrd="0" presId="urn:microsoft.com/office/officeart/2005/8/layout/matrix3"/>
    <dgm:cxn modelId="{2F620B8A-FD52-CC43-98D3-A490B2377D69}" type="presParOf" srcId="{B62008D1-BB2C-F446-9EEC-C38E86483301}" destId="{C8C89330-53AE-374E-B950-B033852FCAF6}" srcOrd="3" destOrd="0" presId="urn:microsoft.com/office/officeart/2005/8/layout/matrix3"/>
    <dgm:cxn modelId="{759514CD-DF3F-A448-9AB8-91F7623ADF9A}" type="presParOf" srcId="{B62008D1-BB2C-F446-9EEC-C38E86483301}" destId="{E2C2E85E-4030-A440-B0E7-0CE42C5E171A}"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1BFAAE9-77A4-224E-9650-7BF86D4A314C}" type="doc">
      <dgm:prSet loTypeId="urn:microsoft.com/office/officeart/2005/8/layout/matrix3" loCatId="" qsTypeId="urn:microsoft.com/office/officeart/2005/8/quickstyle/simple1" qsCatId="simple" csTypeId="urn:microsoft.com/office/officeart/2005/8/colors/accent0_1" csCatId="mainScheme" phldr="1"/>
      <dgm:spPr/>
      <dgm:t>
        <a:bodyPr/>
        <a:lstStyle/>
        <a:p>
          <a:endParaRPr lang="en-US"/>
        </a:p>
      </dgm:t>
    </dgm:pt>
    <dgm:pt modelId="{573ADAFB-4879-1E48-ABE6-F434066E7F99}">
      <dgm:prSet phldrT="[Text]"/>
      <dgm:spPr/>
      <dgm:t>
        <a:bodyPr/>
        <a:lstStyle/>
        <a:p>
          <a:pPr algn="ctr"/>
          <a:endParaRPr lang="en-US" b="1" dirty="0"/>
        </a:p>
        <a:p>
          <a:pPr algn="ctr"/>
          <a:r>
            <a:rPr lang="en-US" b="1" dirty="0"/>
            <a:t>Talk it out</a:t>
          </a:r>
        </a:p>
      </dgm:t>
    </dgm:pt>
    <dgm:pt modelId="{81FEE818-D028-004A-80AC-530D09F06F58}" type="parTrans" cxnId="{2EC9BD38-C714-F94E-AA7E-020815F137A9}">
      <dgm:prSet/>
      <dgm:spPr/>
      <dgm:t>
        <a:bodyPr/>
        <a:lstStyle/>
        <a:p>
          <a:endParaRPr lang="en-US"/>
        </a:p>
      </dgm:t>
    </dgm:pt>
    <dgm:pt modelId="{DD8BB83A-8F8B-6A4E-B640-5A426B4E5ED4}" type="sibTrans" cxnId="{2EC9BD38-C714-F94E-AA7E-020815F137A9}">
      <dgm:prSet/>
      <dgm:spPr/>
      <dgm:t>
        <a:bodyPr/>
        <a:lstStyle/>
        <a:p>
          <a:endParaRPr lang="en-US"/>
        </a:p>
      </dgm:t>
    </dgm:pt>
    <dgm:pt modelId="{A38475D3-5ABB-2B40-BE61-2F2BB1363742}">
      <dgm:prSet phldrT="[Text]"/>
      <dgm:spPr/>
      <dgm:t>
        <a:bodyPr/>
        <a:lstStyle/>
        <a:p>
          <a:pPr algn="ctr"/>
          <a:endParaRPr lang="en-US" b="1" dirty="0"/>
        </a:p>
        <a:p>
          <a:pPr algn="ctr"/>
          <a:r>
            <a:rPr lang="en-US" b="1" dirty="0"/>
            <a:t>Walk Away</a:t>
          </a:r>
        </a:p>
      </dgm:t>
    </dgm:pt>
    <dgm:pt modelId="{E2DD0146-2048-8145-B6C1-6DC48834FB7A}" type="parTrans" cxnId="{2AB5DA3F-A0D0-8E48-86B2-E7E9F9AFE305}">
      <dgm:prSet/>
      <dgm:spPr/>
      <dgm:t>
        <a:bodyPr/>
        <a:lstStyle/>
        <a:p>
          <a:endParaRPr lang="en-US"/>
        </a:p>
      </dgm:t>
    </dgm:pt>
    <dgm:pt modelId="{0A57695F-8228-A240-AFF6-61958A18FB54}" type="sibTrans" cxnId="{2AB5DA3F-A0D0-8E48-86B2-E7E9F9AFE305}">
      <dgm:prSet/>
      <dgm:spPr/>
      <dgm:t>
        <a:bodyPr/>
        <a:lstStyle/>
        <a:p>
          <a:endParaRPr lang="en-US"/>
        </a:p>
      </dgm:t>
    </dgm:pt>
    <dgm:pt modelId="{4739E090-E26B-944B-921C-F5D8987FE179}">
      <dgm:prSet phldrT="[Text]"/>
      <dgm:spPr/>
      <dgm:t>
        <a:bodyPr/>
        <a:lstStyle/>
        <a:p>
          <a:pPr algn="ctr"/>
          <a:endParaRPr lang="en-US" b="1" dirty="0"/>
        </a:p>
        <a:p>
          <a:pPr algn="ctr"/>
          <a:r>
            <a:rPr lang="en-US" b="1" dirty="0"/>
            <a:t>Get Help </a:t>
          </a:r>
        </a:p>
      </dgm:t>
    </dgm:pt>
    <dgm:pt modelId="{551D16D5-6766-C14E-B1C0-1C615414C529}" type="parTrans" cxnId="{9955BEC4-FA10-0C42-BA07-4D592EF1D5C9}">
      <dgm:prSet/>
      <dgm:spPr/>
      <dgm:t>
        <a:bodyPr/>
        <a:lstStyle/>
        <a:p>
          <a:endParaRPr lang="en-US"/>
        </a:p>
      </dgm:t>
    </dgm:pt>
    <dgm:pt modelId="{2D0460FE-990E-5D45-9A02-2D4553DB88BC}" type="sibTrans" cxnId="{9955BEC4-FA10-0C42-BA07-4D592EF1D5C9}">
      <dgm:prSet/>
      <dgm:spPr/>
      <dgm:t>
        <a:bodyPr/>
        <a:lstStyle/>
        <a:p>
          <a:endParaRPr lang="en-US"/>
        </a:p>
      </dgm:t>
    </dgm:pt>
    <dgm:pt modelId="{031F8362-CC5B-B443-AAC9-53AA5A36CF41}">
      <dgm:prSet phldrT="[Text]"/>
      <dgm:spPr/>
      <dgm:t>
        <a:bodyPr/>
        <a:lstStyle/>
        <a:p>
          <a:pPr algn="ctr"/>
          <a:endParaRPr lang="en-US" b="1" dirty="0"/>
        </a:p>
        <a:p>
          <a:pPr algn="ctr"/>
          <a:r>
            <a:rPr lang="en-US" b="1" dirty="0"/>
            <a:t>Compromise </a:t>
          </a:r>
        </a:p>
      </dgm:t>
    </dgm:pt>
    <dgm:pt modelId="{BC3A8EE2-4124-0B4E-84DA-817FFD6DD65C}" type="parTrans" cxnId="{CF510737-8F3A-3D48-9467-C01846DE70CC}">
      <dgm:prSet/>
      <dgm:spPr/>
      <dgm:t>
        <a:bodyPr/>
        <a:lstStyle/>
        <a:p>
          <a:endParaRPr lang="en-US"/>
        </a:p>
      </dgm:t>
    </dgm:pt>
    <dgm:pt modelId="{4160A22B-CB0D-4243-B662-090BBB56A597}" type="sibTrans" cxnId="{CF510737-8F3A-3D48-9467-C01846DE70CC}">
      <dgm:prSet/>
      <dgm:spPr/>
      <dgm:t>
        <a:bodyPr/>
        <a:lstStyle/>
        <a:p>
          <a:endParaRPr lang="en-US"/>
        </a:p>
      </dgm:t>
    </dgm:pt>
    <dgm:pt modelId="{5092319C-C054-EC47-8B18-D6DE2844B3F9}">
      <dgm:prSet phldrT="[Text]"/>
      <dgm:spPr/>
      <dgm:t>
        <a:bodyPr/>
        <a:lstStyle/>
        <a:p>
          <a:pPr algn="l"/>
          <a:r>
            <a:rPr lang="en-US" b="0" i="0" u="none" dirty="0"/>
            <a:t>Using calm and respectful communication to discuss the issue.</a:t>
          </a:r>
          <a:r>
            <a:rPr lang="en-US" dirty="0"/>
            <a:t> </a:t>
          </a:r>
        </a:p>
      </dgm:t>
    </dgm:pt>
    <dgm:pt modelId="{5503E92E-9B7E-7B4C-BB9D-26CDE888564D}" type="parTrans" cxnId="{4D8EB46B-7B15-F644-8AEB-B273EE0FCADF}">
      <dgm:prSet/>
      <dgm:spPr/>
      <dgm:t>
        <a:bodyPr/>
        <a:lstStyle/>
        <a:p>
          <a:endParaRPr lang="en-US"/>
        </a:p>
      </dgm:t>
    </dgm:pt>
    <dgm:pt modelId="{A8FCFF8A-4E1F-DC46-8F76-679BEE335D01}" type="sibTrans" cxnId="{4D8EB46B-7B15-F644-8AEB-B273EE0FCADF}">
      <dgm:prSet/>
      <dgm:spPr/>
      <dgm:t>
        <a:bodyPr/>
        <a:lstStyle/>
        <a:p>
          <a:endParaRPr lang="en-US"/>
        </a:p>
      </dgm:t>
    </dgm:pt>
    <dgm:pt modelId="{E5DDAC89-80E7-D747-95BB-2878B392187B}">
      <dgm:prSet phldrT="[Text]"/>
      <dgm:spPr/>
      <dgm:t>
        <a:bodyPr/>
        <a:lstStyle/>
        <a:p>
          <a:pPr algn="l"/>
          <a:r>
            <a:rPr lang="en-US" b="0" i="0" u="none" dirty="0"/>
            <a:t>Leaving a conflict before it gets worse to avoid further harm.</a:t>
          </a:r>
          <a:endParaRPr lang="en-US" dirty="0"/>
        </a:p>
      </dgm:t>
    </dgm:pt>
    <dgm:pt modelId="{6580676B-58D6-C241-91FB-EC59BA948239}" type="parTrans" cxnId="{E83B5C68-2A1C-5F47-9197-AD90A7743FF9}">
      <dgm:prSet/>
      <dgm:spPr/>
      <dgm:t>
        <a:bodyPr/>
        <a:lstStyle/>
        <a:p>
          <a:endParaRPr lang="en-US"/>
        </a:p>
      </dgm:t>
    </dgm:pt>
    <dgm:pt modelId="{B7182217-0A73-B54B-8E45-62AC32FAF248}" type="sibTrans" cxnId="{E83B5C68-2A1C-5F47-9197-AD90A7743FF9}">
      <dgm:prSet/>
      <dgm:spPr/>
      <dgm:t>
        <a:bodyPr/>
        <a:lstStyle/>
        <a:p>
          <a:endParaRPr lang="en-US"/>
        </a:p>
      </dgm:t>
    </dgm:pt>
    <dgm:pt modelId="{A2C00F88-EA6C-394A-90E3-5FBFC87FAC81}">
      <dgm:prSet phldrT="[Text]"/>
      <dgm:spPr/>
      <dgm:t>
        <a:bodyPr/>
        <a:lstStyle/>
        <a:p>
          <a:pPr algn="l"/>
          <a:r>
            <a:rPr lang="en-US" b="0" i="0" u="none" dirty="0"/>
            <a:t>Seeking assistance from a trusted adult, mediator, or authority when a conflict is serious or unsafe</a:t>
          </a:r>
          <a:endParaRPr lang="en-US" dirty="0"/>
        </a:p>
      </dgm:t>
    </dgm:pt>
    <dgm:pt modelId="{6C307AD5-E144-4F46-9467-41BB65F1A693}" type="parTrans" cxnId="{827E3716-7AA4-9F41-81A1-2310E1E015D4}">
      <dgm:prSet/>
      <dgm:spPr/>
      <dgm:t>
        <a:bodyPr/>
        <a:lstStyle/>
        <a:p>
          <a:endParaRPr lang="en-US"/>
        </a:p>
      </dgm:t>
    </dgm:pt>
    <dgm:pt modelId="{BA5276B7-5706-B448-BFF7-8DF5C9C9A930}" type="sibTrans" cxnId="{827E3716-7AA4-9F41-81A1-2310E1E015D4}">
      <dgm:prSet/>
      <dgm:spPr/>
      <dgm:t>
        <a:bodyPr/>
        <a:lstStyle/>
        <a:p>
          <a:endParaRPr lang="en-US"/>
        </a:p>
      </dgm:t>
    </dgm:pt>
    <dgm:pt modelId="{4995069C-51C9-C14C-B82A-36A8AE57D97F}">
      <dgm:prSet phldrT="[Text]"/>
      <dgm:spPr/>
      <dgm:t>
        <a:bodyPr/>
        <a:lstStyle/>
        <a:p>
          <a:pPr algn="l"/>
          <a:r>
            <a:rPr lang="en-US" b="0" i="0" u="none" dirty="0"/>
            <a:t>Finding a middle ground where both sides give a little to resolve the issue.</a:t>
          </a:r>
          <a:endParaRPr lang="en-US" dirty="0"/>
        </a:p>
      </dgm:t>
    </dgm:pt>
    <dgm:pt modelId="{71A14C69-1EDC-9440-BE3A-C8E4A35AA550}" type="parTrans" cxnId="{60A997B5-5D9A-1C4C-9919-1AAEF6C70372}">
      <dgm:prSet/>
      <dgm:spPr/>
      <dgm:t>
        <a:bodyPr/>
        <a:lstStyle/>
        <a:p>
          <a:endParaRPr lang="en-US"/>
        </a:p>
      </dgm:t>
    </dgm:pt>
    <dgm:pt modelId="{AD6F4B5E-1854-9643-A227-5F8ABB0B9C23}" type="sibTrans" cxnId="{60A997B5-5D9A-1C4C-9919-1AAEF6C70372}">
      <dgm:prSet/>
      <dgm:spPr/>
      <dgm:t>
        <a:bodyPr/>
        <a:lstStyle/>
        <a:p>
          <a:endParaRPr lang="en-US"/>
        </a:p>
      </dgm:t>
    </dgm:pt>
    <dgm:pt modelId="{B62008D1-BB2C-F446-9EEC-C38E86483301}" type="pres">
      <dgm:prSet presAssocID="{91BFAAE9-77A4-224E-9650-7BF86D4A314C}" presName="matrix" presStyleCnt="0">
        <dgm:presLayoutVars>
          <dgm:chMax val="1"/>
          <dgm:dir/>
          <dgm:resizeHandles val="exact"/>
        </dgm:presLayoutVars>
      </dgm:prSet>
      <dgm:spPr/>
    </dgm:pt>
    <dgm:pt modelId="{6D8C30ED-3E22-9F44-AC87-A52EDD29C906}" type="pres">
      <dgm:prSet presAssocID="{91BFAAE9-77A4-224E-9650-7BF86D4A314C}" presName="diamond" presStyleLbl="bgShp" presStyleIdx="0" presStyleCnt="1"/>
      <dgm:spPr/>
    </dgm:pt>
    <dgm:pt modelId="{56DACE43-744D-2F4D-AA3E-83CAB45DDE80}" type="pres">
      <dgm:prSet presAssocID="{91BFAAE9-77A4-224E-9650-7BF86D4A314C}" presName="quad1" presStyleLbl="node1" presStyleIdx="0" presStyleCnt="4" custScaleX="107915" custScaleY="109151">
        <dgm:presLayoutVars>
          <dgm:chMax val="0"/>
          <dgm:chPref val="0"/>
          <dgm:bulletEnabled val="1"/>
        </dgm:presLayoutVars>
      </dgm:prSet>
      <dgm:spPr/>
    </dgm:pt>
    <dgm:pt modelId="{1F202EB1-E15C-ED4B-B51E-E2E047008F8B}" type="pres">
      <dgm:prSet presAssocID="{91BFAAE9-77A4-224E-9650-7BF86D4A314C}" presName="quad2" presStyleLbl="node1" presStyleIdx="1" presStyleCnt="4" custScaleX="107915" custScaleY="109151">
        <dgm:presLayoutVars>
          <dgm:chMax val="0"/>
          <dgm:chPref val="0"/>
          <dgm:bulletEnabled val="1"/>
        </dgm:presLayoutVars>
      </dgm:prSet>
      <dgm:spPr/>
    </dgm:pt>
    <dgm:pt modelId="{C8C89330-53AE-374E-B950-B033852FCAF6}" type="pres">
      <dgm:prSet presAssocID="{91BFAAE9-77A4-224E-9650-7BF86D4A314C}" presName="quad3" presStyleLbl="node1" presStyleIdx="2" presStyleCnt="4" custScaleX="107915" custScaleY="109151">
        <dgm:presLayoutVars>
          <dgm:chMax val="0"/>
          <dgm:chPref val="0"/>
          <dgm:bulletEnabled val="1"/>
        </dgm:presLayoutVars>
      </dgm:prSet>
      <dgm:spPr/>
    </dgm:pt>
    <dgm:pt modelId="{E2C2E85E-4030-A440-B0E7-0CE42C5E171A}" type="pres">
      <dgm:prSet presAssocID="{91BFAAE9-77A4-224E-9650-7BF86D4A314C}" presName="quad4" presStyleLbl="node1" presStyleIdx="3" presStyleCnt="4" custScaleX="107915" custScaleY="109151">
        <dgm:presLayoutVars>
          <dgm:chMax val="0"/>
          <dgm:chPref val="0"/>
          <dgm:bulletEnabled val="1"/>
        </dgm:presLayoutVars>
      </dgm:prSet>
      <dgm:spPr/>
    </dgm:pt>
  </dgm:ptLst>
  <dgm:cxnLst>
    <dgm:cxn modelId="{827E3716-7AA4-9F41-81A1-2310E1E015D4}" srcId="{4739E090-E26B-944B-921C-F5D8987FE179}" destId="{A2C00F88-EA6C-394A-90E3-5FBFC87FAC81}" srcOrd="0" destOrd="0" parTransId="{6C307AD5-E144-4F46-9467-41BB65F1A693}" sibTransId="{BA5276B7-5706-B448-BFF7-8DF5C9C9A930}"/>
    <dgm:cxn modelId="{4C264126-B90A-6E45-8F91-1B27EF2A0205}" type="presOf" srcId="{573ADAFB-4879-1E48-ABE6-F434066E7F99}" destId="{56DACE43-744D-2F4D-AA3E-83CAB45DDE80}" srcOrd="0" destOrd="0" presId="urn:microsoft.com/office/officeart/2005/8/layout/matrix3"/>
    <dgm:cxn modelId="{95609B36-C873-6E4F-B438-E55088D92164}" type="presOf" srcId="{4739E090-E26B-944B-921C-F5D8987FE179}" destId="{C8C89330-53AE-374E-B950-B033852FCAF6}" srcOrd="0" destOrd="0" presId="urn:microsoft.com/office/officeart/2005/8/layout/matrix3"/>
    <dgm:cxn modelId="{CF510737-8F3A-3D48-9467-C01846DE70CC}" srcId="{91BFAAE9-77A4-224E-9650-7BF86D4A314C}" destId="{031F8362-CC5B-B443-AAC9-53AA5A36CF41}" srcOrd="3" destOrd="0" parTransId="{BC3A8EE2-4124-0B4E-84DA-817FFD6DD65C}" sibTransId="{4160A22B-CB0D-4243-B662-090BBB56A597}"/>
    <dgm:cxn modelId="{2EC9BD38-C714-F94E-AA7E-020815F137A9}" srcId="{91BFAAE9-77A4-224E-9650-7BF86D4A314C}" destId="{573ADAFB-4879-1E48-ABE6-F434066E7F99}" srcOrd="0" destOrd="0" parTransId="{81FEE818-D028-004A-80AC-530D09F06F58}" sibTransId="{DD8BB83A-8F8B-6A4E-B640-5A426B4E5ED4}"/>
    <dgm:cxn modelId="{2AB5DA3F-A0D0-8E48-86B2-E7E9F9AFE305}" srcId="{91BFAAE9-77A4-224E-9650-7BF86D4A314C}" destId="{A38475D3-5ABB-2B40-BE61-2F2BB1363742}" srcOrd="1" destOrd="0" parTransId="{E2DD0146-2048-8145-B6C1-6DC48834FB7A}" sibTransId="{0A57695F-8228-A240-AFF6-61958A18FB54}"/>
    <dgm:cxn modelId="{F2B87560-5F5B-0142-B7E0-8FD82DDB3CF5}" type="presOf" srcId="{A2C00F88-EA6C-394A-90E3-5FBFC87FAC81}" destId="{C8C89330-53AE-374E-B950-B033852FCAF6}" srcOrd="0" destOrd="1" presId="urn:microsoft.com/office/officeart/2005/8/layout/matrix3"/>
    <dgm:cxn modelId="{A1AD8460-6210-F74B-8D18-A019B553F074}" type="presOf" srcId="{031F8362-CC5B-B443-AAC9-53AA5A36CF41}" destId="{E2C2E85E-4030-A440-B0E7-0CE42C5E171A}" srcOrd="0" destOrd="0" presId="urn:microsoft.com/office/officeart/2005/8/layout/matrix3"/>
    <dgm:cxn modelId="{E83B5C68-2A1C-5F47-9197-AD90A7743FF9}" srcId="{A38475D3-5ABB-2B40-BE61-2F2BB1363742}" destId="{E5DDAC89-80E7-D747-95BB-2878B392187B}" srcOrd="0" destOrd="0" parTransId="{6580676B-58D6-C241-91FB-EC59BA948239}" sibTransId="{B7182217-0A73-B54B-8E45-62AC32FAF248}"/>
    <dgm:cxn modelId="{6426B04A-CC40-1E47-B0D9-5315A10DDB42}" type="presOf" srcId="{5092319C-C054-EC47-8B18-D6DE2844B3F9}" destId="{56DACE43-744D-2F4D-AA3E-83CAB45DDE80}" srcOrd="0" destOrd="1" presId="urn:microsoft.com/office/officeart/2005/8/layout/matrix3"/>
    <dgm:cxn modelId="{4D8EB46B-7B15-F644-8AEB-B273EE0FCADF}" srcId="{573ADAFB-4879-1E48-ABE6-F434066E7F99}" destId="{5092319C-C054-EC47-8B18-D6DE2844B3F9}" srcOrd="0" destOrd="0" parTransId="{5503E92E-9B7E-7B4C-BB9D-26CDE888564D}" sibTransId="{A8FCFF8A-4E1F-DC46-8F76-679BEE335D01}"/>
    <dgm:cxn modelId="{1A0077AA-A08D-6340-B02D-ED963F964705}" type="presOf" srcId="{E5DDAC89-80E7-D747-95BB-2878B392187B}" destId="{1F202EB1-E15C-ED4B-B51E-E2E047008F8B}" srcOrd="0" destOrd="1" presId="urn:microsoft.com/office/officeart/2005/8/layout/matrix3"/>
    <dgm:cxn modelId="{85B6E7AF-20DD-FF46-A73A-CDEA59D6B56D}" type="presOf" srcId="{4995069C-51C9-C14C-B82A-36A8AE57D97F}" destId="{E2C2E85E-4030-A440-B0E7-0CE42C5E171A}" srcOrd="0" destOrd="1" presId="urn:microsoft.com/office/officeart/2005/8/layout/matrix3"/>
    <dgm:cxn modelId="{60A997B5-5D9A-1C4C-9919-1AAEF6C70372}" srcId="{031F8362-CC5B-B443-AAC9-53AA5A36CF41}" destId="{4995069C-51C9-C14C-B82A-36A8AE57D97F}" srcOrd="0" destOrd="0" parTransId="{71A14C69-1EDC-9440-BE3A-C8E4A35AA550}" sibTransId="{AD6F4B5E-1854-9643-A227-5F8ABB0B9C23}"/>
    <dgm:cxn modelId="{9955BEC4-FA10-0C42-BA07-4D592EF1D5C9}" srcId="{91BFAAE9-77A4-224E-9650-7BF86D4A314C}" destId="{4739E090-E26B-944B-921C-F5D8987FE179}" srcOrd="2" destOrd="0" parTransId="{551D16D5-6766-C14E-B1C0-1C615414C529}" sibTransId="{2D0460FE-990E-5D45-9A02-2D4553DB88BC}"/>
    <dgm:cxn modelId="{32DFBDC9-8B4A-4843-8344-C46F42B55F22}" type="presOf" srcId="{A38475D3-5ABB-2B40-BE61-2F2BB1363742}" destId="{1F202EB1-E15C-ED4B-B51E-E2E047008F8B}" srcOrd="0" destOrd="0" presId="urn:microsoft.com/office/officeart/2005/8/layout/matrix3"/>
    <dgm:cxn modelId="{DA5174E2-4A4D-AB4A-A32C-F3467E24A114}" type="presOf" srcId="{91BFAAE9-77A4-224E-9650-7BF86D4A314C}" destId="{B62008D1-BB2C-F446-9EEC-C38E86483301}" srcOrd="0" destOrd="0" presId="urn:microsoft.com/office/officeart/2005/8/layout/matrix3"/>
    <dgm:cxn modelId="{2E498603-89A1-E246-AE0D-B76BC93143BA}" type="presParOf" srcId="{B62008D1-BB2C-F446-9EEC-C38E86483301}" destId="{6D8C30ED-3E22-9F44-AC87-A52EDD29C906}" srcOrd="0" destOrd="0" presId="urn:microsoft.com/office/officeart/2005/8/layout/matrix3"/>
    <dgm:cxn modelId="{763FB3FB-5E71-C74B-8760-78B20EF3563C}" type="presParOf" srcId="{B62008D1-BB2C-F446-9EEC-C38E86483301}" destId="{56DACE43-744D-2F4D-AA3E-83CAB45DDE80}" srcOrd="1" destOrd="0" presId="urn:microsoft.com/office/officeart/2005/8/layout/matrix3"/>
    <dgm:cxn modelId="{65645AE9-87E9-5045-B542-473E2E702F20}" type="presParOf" srcId="{B62008D1-BB2C-F446-9EEC-C38E86483301}" destId="{1F202EB1-E15C-ED4B-B51E-E2E047008F8B}" srcOrd="2" destOrd="0" presId="urn:microsoft.com/office/officeart/2005/8/layout/matrix3"/>
    <dgm:cxn modelId="{2F620B8A-FD52-CC43-98D3-A490B2377D69}" type="presParOf" srcId="{B62008D1-BB2C-F446-9EEC-C38E86483301}" destId="{C8C89330-53AE-374E-B950-B033852FCAF6}" srcOrd="3" destOrd="0" presId="urn:microsoft.com/office/officeart/2005/8/layout/matrix3"/>
    <dgm:cxn modelId="{759514CD-DF3F-A448-9AB8-91F7623ADF9A}" type="presParOf" srcId="{B62008D1-BB2C-F446-9EEC-C38E86483301}" destId="{E2C2E85E-4030-A440-B0E7-0CE42C5E171A}"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1BFAAE9-77A4-224E-9650-7BF86D4A314C}" type="doc">
      <dgm:prSet loTypeId="urn:microsoft.com/office/officeart/2005/8/layout/matrix3" loCatId="" qsTypeId="urn:microsoft.com/office/officeart/2005/8/quickstyle/simple1" qsCatId="simple" csTypeId="urn:microsoft.com/office/officeart/2005/8/colors/accent0_1" csCatId="mainScheme" phldr="1"/>
      <dgm:spPr/>
      <dgm:t>
        <a:bodyPr/>
        <a:lstStyle/>
        <a:p>
          <a:endParaRPr lang="en-US"/>
        </a:p>
      </dgm:t>
    </dgm:pt>
    <dgm:pt modelId="{573ADAFB-4879-1E48-ABE6-F434066E7F99}">
      <dgm:prSet phldrT="[Text]"/>
      <dgm:spPr/>
      <dgm:t>
        <a:bodyPr/>
        <a:lstStyle/>
        <a:p>
          <a:pPr algn="ctr"/>
          <a:endParaRPr lang="en-US" b="1" dirty="0"/>
        </a:p>
        <a:p>
          <a:pPr algn="ctr"/>
          <a:r>
            <a:rPr lang="en-US" b="1" dirty="0"/>
            <a:t>Talk it out</a:t>
          </a:r>
        </a:p>
      </dgm:t>
    </dgm:pt>
    <dgm:pt modelId="{81FEE818-D028-004A-80AC-530D09F06F58}" type="parTrans" cxnId="{2EC9BD38-C714-F94E-AA7E-020815F137A9}">
      <dgm:prSet/>
      <dgm:spPr/>
      <dgm:t>
        <a:bodyPr/>
        <a:lstStyle/>
        <a:p>
          <a:endParaRPr lang="en-US"/>
        </a:p>
      </dgm:t>
    </dgm:pt>
    <dgm:pt modelId="{DD8BB83A-8F8B-6A4E-B640-5A426B4E5ED4}" type="sibTrans" cxnId="{2EC9BD38-C714-F94E-AA7E-020815F137A9}">
      <dgm:prSet/>
      <dgm:spPr/>
      <dgm:t>
        <a:bodyPr/>
        <a:lstStyle/>
        <a:p>
          <a:endParaRPr lang="en-US"/>
        </a:p>
      </dgm:t>
    </dgm:pt>
    <dgm:pt modelId="{A38475D3-5ABB-2B40-BE61-2F2BB1363742}">
      <dgm:prSet phldrT="[Text]"/>
      <dgm:spPr/>
      <dgm:t>
        <a:bodyPr/>
        <a:lstStyle/>
        <a:p>
          <a:pPr algn="ctr"/>
          <a:endParaRPr lang="en-US" b="1" dirty="0"/>
        </a:p>
        <a:p>
          <a:pPr algn="ctr"/>
          <a:r>
            <a:rPr lang="en-US" b="1" dirty="0"/>
            <a:t>Walk Away</a:t>
          </a:r>
        </a:p>
      </dgm:t>
    </dgm:pt>
    <dgm:pt modelId="{E2DD0146-2048-8145-B6C1-6DC48834FB7A}" type="parTrans" cxnId="{2AB5DA3F-A0D0-8E48-86B2-E7E9F9AFE305}">
      <dgm:prSet/>
      <dgm:spPr/>
      <dgm:t>
        <a:bodyPr/>
        <a:lstStyle/>
        <a:p>
          <a:endParaRPr lang="en-US"/>
        </a:p>
      </dgm:t>
    </dgm:pt>
    <dgm:pt modelId="{0A57695F-8228-A240-AFF6-61958A18FB54}" type="sibTrans" cxnId="{2AB5DA3F-A0D0-8E48-86B2-E7E9F9AFE305}">
      <dgm:prSet/>
      <dgm:spPr/>
      <dgm:t>
        <a:bodyPr/>
        <a:lstStyle/>
        <a:p>
          <a:endParaRPr lang="en-US"/>
        </a:p>
      </dgm:t>
    </dgm:pt>
    <dgm:pt modelId="{4739E090-E26B-944B-921C-F5D8987FE179}">
      <dgm:prSet phldrT="[Text]"/>
      <dgm:spPr/>
      <dgm:t>
        <a:bodyPr/>
        <a:lstStyle/>
        <a:p>
          <a:pPr algn="ctr"/>
          <a:endParaRPr lang="en-US" b="1" dirty="0"/>
        </a:p>
        <a:p>
          <a:pPr algn="ctr"/>
          <a:r>
            <a:rPr lang="en-US" b="1" dirty="0"/>
            <a:t>Get Help </a:t>
          </a:r>
        </a:p>
      </dgm:t>
    </dgm:pt>
    <dgm:pt modelId="{551D16D5-6766-C14E-B1C0-1C615414C529}" type="parTrans" cxnId="{9955BEC4-FA10-0C42-BA07-4D592EF1D5C9}">
      <dgm:prSet/>
      <dgm:spPr/>
      <dgm:t>
        <a:bodyPr/>
        <a:lstStyle/>
        <a:p>
          <a:endParaRPr lang="en-US"/>
        </a:p>
      </dgm:t>
    </dgm:pt>
    <dgm:pt modelId="{2D0460FE-990E-5D45-9A02-2D4553DB88BC}" type="sibTrans" cxnId="{9955BEC4-FA10-0C42-BA07-4D592EF1D5C9}">
      <dgm:prSet/>
      <dgm:spPr/>
      <dgm:t>
        <a:bodyPr/>
        <a:lstStyle/>
        <a:p>
          <a:endParaRPr lang="en-US"/>
        </a:p>
      </dgm:t>
    </dgm:pt>
    <dgm:pt modelId="{031F8362-CC5B-B443-AAC9-53AA5A36CF41}">
      <dgm:prSet phldrT="[Text]"/>
      <dgm:spPr/>
      <dgm:t>
        <a:bodyPr/>
        <a:lstStyle/>
        <a:p>
          <a:pPr algn="ctr"/>
          <a:endParaRPr lang="en-US" b="1" dirty="0"/>
        </a:p>
        <a:p>
          <a:pPr algn="ctr"/>
          <a:r>
            <a:rPr lang="en-US" b="1" dirty="0"/>
            <a:t>Compromise </a:t>
          </a:r>
        </a:p>
      </dgm:t>
    </dgm:pt>
    <dgm:pt modelId="{BC3A8EE2-4124-0B4E-84DA-817FFD6DD65C}" type="parTrans" cxnId="{CF510737-8F3A-3D48-9467-C01846DE70CC}">
      <dgm:prSet/>
      <dgm:spPr/>
      <dgm:t>
        <a:bodyPr/>
        <a:lstStyle/>
        <a:p>
          <a:endParaRPr lang="en-US"/>
        </a:p>
      </dgm:t>
    </dgm:pt>
    <dgm:pt modelId="{4160A22B-CB0D-4243-B662-090BBB56A597}" type="sibTrans" cxnId="{CF510737-8F3A-3D48-9467-C01846DE70CC}">
      <dgm:prSet/>
      <dgm:spPr/>
      <dgm:t>
        <a:bodyPr/>
        <a:lstStyle/>
        <a:p>
          <a:endParaRPr lang="en-US"/>
        </a:p>
      </dgm:t>
    </dgm:pt>
    <dgm:pt modelId="{5092319C-C054-EC47-8B18-D6DE2844B3F9}">
      <dgm:prSet phldrT="[Text]"/>
      <dgm:spPr/>
      <dgm:t>
        <a:bodyPr/>
        <a:lstStyle/>
        <a:p>
          <a:pPr algn="l"/>
          <a:r>
            <a:rPr lang="en-US" b="0" i="0" u="none" dirty="0"/>
            <a:t>Using calm and respectful communication to discuss the issue.</a:t>
          </a:r>
          <a:r>
            <a:rPr lang="en-US" dirty="0"/>
            <a:t> </a:t>
          </a:r>
        </a:p>
      </dgm:t>
    </dgm:pt>
    <dgm:pt modelId="{5503E92E-9B7E-7B4C-BB9D-26CDE888564D}" type="parTrans" cxnId="{4D8EB46B-7B15-F644-8AEB-B273EE0FCADF}">
      <dgm:prSet/>
      <dgm:spPr/>
      <dgm:t>
        <a:bodyPr/>
        <a:lstStyle/>
        <a:p>
          <a:endParaRPr lang="en-US"/>
        </a:p>
      </dgm:t>
    </dgm:pt>
    <dgm:pt modelId="{A8FCFF8A-4E1F-DC46-8F76-679BEE335D01}" type="sibTrans" cxnId="{4D8EB46B-7B15-F644-8AEB-B273EE0FCADF}">
      <dgm:prSet/>
      <dgm:spPr/>
      <dgm:t>
        <a:bodyPr/>
        <a:lstStyle/>
        <a:p>
          <a:endParaRPr lang="en-US"/>
        </a:p>
      </dgm:t>
    </dgm:pt>
    <dgm:pt modelId="{E5DDAC89-80E7-D747-95BB-2878B392187B}">
      <dgm:prSet phldrT="[Text]"/>
      <dgm:spPr/>
      <dgm:t>
        <a:bodyPr/>
        <a:lstStyle/>
        <a:p>
          <a:pPr algn="l"/>
          <a:r>
            <a:rPr lang="en-US" b="0" i="0" u="none" dirty="0"/>
            <a:t>Leaving a conflict before it gets worse to avoid further harm.</a:t>
          </a:r>
          <a:endParaRPr lang="en-US" dirty="0"/>
        </a:p>
      </dgm:t>
    </dgm:pt>
    <dgm:pt modelId="{6580676B-58D6-C241-91FB-EC59BA948239}" type="parTrans" cxnId="{E83B5C68-2A1C-5F47-9197-AD90A7743FF9}">
      <dgm:prSet/>
      <dgm:spPr/>
      <dgm:t>
        <a:bodyPr/>
        <a:lstStyle/>
        <a:p>
          <a:endParaRPr lang="en-US"/>
        </a:p>
      </dgm:t>
    </dgm:pt>
    <dgm:pt modelId="{B7182217-0A73-B54B-8E45-62AC32FAF248}" type="sibTrans" cxnId="{E83B5C68-2A1C-5F47-9197-AD90A7743FF9}">
      <dgm:prSet/>
      <dgm:spPr/>
      <dgm:t>
        <a:bodyPr/>
        <a:lstStyle/>
        <a:p>
          <a:endParaRPr lang="en-US"/>
        </a:p>
      </dgm:t>
    </dgm:pt>
    <dgm:pt modelId="{A2C00F88-EA6C-394A-90E3-5FBFC87FAC81}">
      <dgm:prSet phldrT="[Text]"/>
      <dgm:spPr/>
      <dgm:t>
        <a:bodyPr/>
        <a:lstStyle/>
        <a:p>
          <a:pPr algn="l"/>
          <a:r>
            <a:rPr lang="en-US" b="0" i="0" u="none" dirty="0"/>
            <a:t>Seeking assistance from a trusted adult, mediator, or authority when a conflict is serious or unsafe</a:t>
          </a:r>
          <a:endParaRPr lang="en-US" dirty="0"/>
        </a:p>
      </dgm:t>
    </dgm:pt>
    <dgm:pt modelId="{6C307AD5-E144-4F46-9467-41BB65F1A693}" type="parTrans" cxnId="{827E3716-7AA4-9F41-81A1-2310E1E015D4}">
      <dgm:prSet/>
      <dgm:spPr/>
      <dgm:t>
        <a:bodyPr/>
        <a:lstStyle/>
        <a:p>
          <a:endParaRPr lang="en-US"/>
        </a:p>
      </dgm:t>
    </dgm:pt>
    <dgm:pt modelId="{BA5276B7-5706-B448-BFF7-8DF5C9C9A930}" type="sibTrans" cxnId="{827E3716-7AA4-9F41-81A1-2310E1E015D4}">
      <dgm:prSet/>
      <dgm:spPr/>
      <dgm:t>
        <a:bodyPr/>
        <a:lstStyle/>
        <a:p>
          <a:endParaRPr lang="en-US"/>
        </a:p>
      </dgm:t>
    </dgm:pt>
    <dgm:pt modelId="{4995069C-51C9-C14C-B82A-36A8AE57D97F}">
      <dgm:prSet phldrT="[Text]"/>
      <dgm:spPr/>
      <dgm:t>
        <a:bodyPr/>
        <a:lstStyle/>
        <a:p>
          <a:pPr algn="l"/>
          <a:r>
            <a:rPr lang="en-US" b="0" i="0" u="none" dirty="0"/>
            <a:t>Finding a middle ground where both sides give a little to resolve the issue.</a:t>
          </a:r>
          <a:endParaRPr lang="en-US" dirty="0"/>
        </a:p>
      </dgm:t>
    </dgm:pt>
    <dgm:pt modelId="{71A14C69-1EDC-9440-BE3A-C8E4A35AA550}" type="parTrans" cxnId="{60A997B5-5D9A-1C4C-9919-1AAEF6C70372}">
      <dgm:prSet/>
      <dgm:spPr/>
      <dgm:t>
        <a:bodyPr/>
        <a:lstStyle/>
        <a:p>
          <a:endParaRPr lang="en-US"/>
        </a:p>
      </dgm:t>
    </dgm:pt>
    <dgm:pt modelId="{AD6F4B5E-1854-9643-A227-5F8ABB0B9C23}" type="sibTrans" cxnId="{60A997B5-5D9A-1C4C-9919-1AAEF6C70372}">
      <dgm:prSet/>
      <dgm:spPr/>
      <dgm:t>
        <a:bodyPr/>
        <a:lstStyle/>
        <a:p>
          <a:endParaRPr lang="en-US"/>
        </a:p>
      </dgm:t>
    </dgm:pt>
    <dgm:pt modelId="{B62008D1-BB2C-F446-9EEC-C38E86483301}" type="pres">
      <dgm:prSet presAssocID="{91BFAAE9-77A4-224E-9650-7BF86D4A314C}" presName="matrix" presStyleCnt="0">
        <dgm:presLayoutVars>
          <dgm:chMax val="1"/>
          <dgm:dir/>
          <dgm:resizeHandles val="exact"/>
        </dgm:presLayoutVars>
      </dgm:prSet>
      <dgm:spPr/>
    </dgm:pt>
    <dgm:pt modelId="{6D8C30ED-3E22-9F44-AC87-A52EDD29C906}" type="pres">
      <dgm:prSet presAssocID="{91BFAAE9-77A4-224E-9650-7BF86D4A314C}" presName="diamond" presStyleLbl="bgShp" presStyleIdx="0" presStyleCnt="1"/>
      <dgm:spPr/>
    </dgm:pt>
    <dgm:pt modelId="{56DACE43-744D-2F4D-AA3E-83CAB45DDE80}" type="pres">
      <dgm:prSet presAssocID="{91BFAAE9-77A4-224E-9650-7BF86D4A314C}" presName="quad1" presStyleLbl="node1" presStyleIdx="0" presStyleCnt="4" custScaleX="107915" custScaleY="109151">
        <dgm:presLayoutVars>
          <dgm:chMax val="0"/>
          <dgm:chPref val="0"/>
          <dgm:bulletEnabled val="1"/>
        </dgm:presLayoutVars>
      </dgm:prSet>
      <dgm:spPr/>
    </dgm:pt>
    <dgm:pt modelId="{1F202EB1-E15C-ED4B-B51E-E2E047008F8B}" type="pres">
      <dgm:prSet presAssocID="{91BFAAE9-77A4-224E-9650-7BF86D4A314C}" presName="quad2" presStyleLbl="node1" presStyleIdx="1" presStyleCnt="4" custScaleX="107915" custScaleY="109151">
        <dgm:presLayoutVars>
          <dgm:chMax val="0"/>
          <dgm:chPref val="0"/>
          <dgm:bulletEnabled val="1"/>
        </dgm:presLayoutVars>
      </dgm:prSet>
      <dgm:spPr/>
    </dgm:pt>
    <dgm:pt modelId="{C8C89330-53AE-374E-B950-B033852FCAF6}" type="pres">
      <dgm:prSet presAssocID="{91BFAAE9-77A4-224E-9650-7BF86D4A314C}" presName="quad3" presStyleLbl="node1" presStyleIdx="2" presStyleCnt="4" custScaleX="107915" custScaleY="109151">
        <dgm:presLayoutVars>
          <dgm:chMax val="0"/>
          <dgm:chPref val="0"/>
          <dgm:bulletEnabled val="1"/>
        </dgm:presLayoutVars>
      </dgm:prSet>
      <dgm:spPr/>
    </dgm:pt>
    <dgm:pt modelId="{E2C2E85E-4030-A440-B0E7-0CE42C5E171A}" type="pres">
      <dgm:prSet presAssocID="{91BFAAE9-77A4-224E-9650-7BF86D4A314C}" presName="quad4" presStyleLbl="node1" presStyleIdx="3" presStyleCnt="4" custScaleX="107915" custScaleY="109151">
        <dgm:presLayoutVars>
          <dgm:chMax val="0"/>
          <dgm:chPref val="0"/>
          <dgm:bulletEnabled val="1"/>
        </dgm:presLayoutVars>
      </dgm:prSet>
      <dgm:spPr/>
    </dgm:pt>
  </dgm:ptLst>
  <dgm:cxnLst>
    <dgm:cxn modelId="{827E3716-7AA4-9F41-81A1-2310E1E015D4}" srcId="{4739E090-E26B-944B-921C-F5D8987FE179}" destId="{A2C00F88-EA6C-394A-90E3-5FBFC87FAC81}" srcOrd="0" destOrd="0" parTransId="{6C307AD5-E144-4F46-9467-41BB65F1A693}" sibTransId="{BA5276B7-5706-B448-BFF7-8DF5C9C9A930}"/>
    <dgm:cxn modelId="{4C264126-B90A-6E45-8F91-1B27EF2A0205}" type="presOf" srcId="{573ADAFB-4879-1E48-ABE6-F434066E7F99}" destId="{56DACE43-744D-2F4D-AA3E-83CAB45DDE80}" srcOrd="0" destOrd="0" presId="urn:microsoft.com/office/officeart/2005/8/layout/matrix3"/>
    <dgm:cxn modelId="{95609B36-C873-6E4F-B438-E55088D92164}" type="presOf" srcId="{4739E090-E26B-944B-921C-F5D8987FE179}" destId="{C8C89330-53AE-374E-B950-B033852FCAF6}" srcOrd="0" destOrd="0" presId="urn:microsoft.com/office/officeart/2005/8/layout/matrix3"/>
    <dgm:cxn modelId="{CF510737-8F3A-3D48-9467-C01846DE70CC}" srcId="{91BFAAE9-77A4-224E-9650-7BF86D4A314C}" destId="{031F8362-CC5B-B443-AAC9-53AA5A36CF41}" srcOrd="3" destOrd="0" parTransId="{BC3A8EE2-4124-0B4E-84DA-817FFD6DD65C}" sibTransId="{4160A22B-CB0D-4243-B662-090BBB56A597}"/>
    <dgm:cxn modelId="{2EC9BD38-C714-F94E-AA7E-020815F137A9}" srcId="{91BFAAE9-77A4-224E-9650-7BF86D4A314C}" destId="{573ADAFB-4879-1E48-ABE6-F434066E7F99}" srcOrd="0" destOrd="0" parTransId="{81FEE818-D028-004A-80AC-530D09F06F58}" sibTransId="{DD8BB83A-8F8B-6A4E-B640-5A426B4E5ED4}"/>
    <dgm:cxn modelId="{2AB5DA3F-A0D0-8E48-86B2-E7E9F9AFE305}" srcId="{91BFAAE9-77A4-224E-9650-7BF86D4A314C}" destId="{A38475D3-5ABB-2B40-BE61-2F2BB1363742}" srcOrd="1" destOrd="0" parTransId="{E2DD0146-2048-8145-B6C1-6DC48834FB7A}" sibTransId="{0A57695F-8228-A240-AFF6-61958A18FB54}"/>
    <dgm:cxn modelId="{F2B87560-5F5B-0142-B7E0-8FD82DDB3CF5}" type="presOf" srcId="{A2C00F88-EA6C-394A-90E3-5FBFC87FAC81}" destId="{C8C89330-53AE-374E-B950-B033852FCAF6}" srcOrd="0" destOrd="1" presId="urn:microsoft.com/office/officeart/2005/8/layout/matrix3"/>
    <dgm:cxn modelId="{A1AD8460-6210-F74B-8D18-A019B553F074}" type="presOf" srcId="{031F8362-CC5B-B443-AAC9-53AA5A36CF41}" destId="{E2C2E85E-4030-A440-B0E7-0CE42C5E171A}" srcOrd="0" destOrd="0" presId="urn:microsoft.com/office/officeart/2005/8/layout/matrix3"/>
    <dgm:cxn modelId="{E83B5C68-2A1C-5F47-9197-AD90A7743FF9}" srcId="{A38475D3-5ABB-2B40-BE61-2F2BB1363742}" destId="{E5DDAC89-80E7-D747-95BB-2878B392187B}" srcOrd="0" destOrd="0" parTransId="{6580676B-58D6-C241-91FB-EC59BA948239}" sibTransId="{B7182217-0A73-B54B-8E45-62AC32FAF248}"/>
    <dgm:cxn modelId="{6426B04A-CC40-1E47-B0D9-5315A10DDB42}" type="presOf" srcId="{5092319C-C054-EC47-8B18-D6DE2844B3F9}" destId="{56DACE43-744D-2F4D-AA3E-83CAB45DDE80}" srcOrd="0" destOrd="1" presId="urn:microsoft.com/office/officeart/2005/8/layout/matrix3"/>
    <dgm:cxn modelId="{4D8EB46B-7B15-F644-8AEB-B273EE0FCADF}" srcId="{573ADAFB-4879-1E48-ABE6-F434066E7F99}" destId="{5092319C-C054-EC47-8B18-D6DE2844B3F9}" srcOrd="0" destOrd="0" parTransId="{5503E92E-9B7E-7B4C-BB9D-26CDE888564D}" sibTransId="{A8FCFF8A-4E1F-DC46-8F76-679BEE335D01}"/>
    <dgm:cxn modelId="{1A0077AA-A08D-6340-B02D-ED963F964705}" type="presOf" srcId="{E5DDAC89-80E7-D747-95BB-2878B392187B}" destId="{1F202EB1-E15C-ED4B-B51E-E2E047008F8B}" srcOrd="0" destOrd="1" presId="urn:microsoft.com/office/officeart/2005/8/layout/matrix3"/>
    <dgm:cxn modelId="{85B6E7AF-20DD-FF46-A73A-CDEA59D6B56D}" type="presOf" srcId="{4995069C-51C9-C14C-B82A-36A8AE57D97F}" destId="{E2C2E85E-4030-A440-B0E7-0CE42C5E171A}" srcOrd="0" destOrd="1" presId="urn:microsoft.com/office/officeart/2005/8/layout/matrix3"/>
    <dgm:cxn modelId="{60A997B5-5D9A-1C4C-9919-1AAEF6C70372}" srcId="{031F8362-CC5B-B443-AAC9-53AA5A36CF41}" destId="{4995069C-51C9-C14C-B82A-36A8AE57D97F}" srcOrd="0" destOrd="0" parTransId="{71A14C69-1EDC-9440-BE3A-C8E4A35AA550}" sibTransId="{AD6F4B5E-1854-9643-A227-5F8ABB0B9C23}"/>
    <dgm:cxn modelId="{9955BEC4-FA10-0C42-BA07-4D592EF1D5C9}" srcId="{91BFAAE9-77A4-224E-9650-7BF86D4A314C}" destId="{4739E090-E26B-944B-921C-F5D8987FE179}" srcOrd="2" destOrd="0" parTransId="{551D16D5-6766-C14E-B1C0-1C615414C529}" sibTransId="{2D0460FE-990E-5D45-9A02-2D4553DB88BC}"/>
    <dgm:cxn modelId="{32DFBDC9-8B4A-4843-8344-C46F42B55F22}" type="presOf" srcId="{A38475D3-5ABB-2B40-BE61-2F2BB1363742}" destId="{1F202EB1-E15C-ED4B-B51E-E2E047008F8B}" srcOrd="0" destOrd="0" presId="urn:microsoft.com/office/officeart/2005/8/layout/matrix3"/>
    <dgm:cxn modelId="{DA5174E2-4A4D-AB4A-A32C-F3467E24A114}" type="presOf" srcId="{91BFAAE9-77A4-224E-9650-7BF86D4A314C}" destId="{B62008D1-BB2C-F446-9EEC-C38E86483301}" srcOrd="0" destOrd="0" presId="urn:microsoft.com/office/officeart/2005/8/layout/matrix3"/>
    <dgm:cxn modelId="{2E498603-89A1-E246-AE0D-B76BC93143BA}" type="presParOf" srcId="{B62008D1-BB2C-F446-9EEC-C38E86483301}" destId="{6D8C30ED-3E22-9F44-AC87-A52EDD29C906}" srcOrd="0" destOrd="0" presId="urn:microsoft.com/office/officeart/2005/8/layout/matrix3"/>
    <dgm:cxn modelId="{763FB3FB-5E71-C74B-8760-78B20EF3563C}" type="presParOf" srcId="{B62008D1-BB2C-F446-9EEC-C38E86483301}" destId="{56DACE43-744D-2F4D-AA3E-83CAB45DDE80}" srcOrd="1" destOrd="0" presId="urn:microsoft.com/office/officeart/2005/8/layout/matrix3"/>
    <dgm:cxn modelId="{65645AE9-87E9-5045-B542-473E2E702F20}" type="presParOf" srcId="{B62008D1-BB2C-F446-9EEC-C38E86483301}" destId="{1F202EB1-E15C-ED4B-B51E-E2E047008F8B}" srcOrd="2" destOrd="0" presId="urn:microsoft.com/office/officeart/2005/8/layout/matrix3"/>
    <dgm:cxn modelId="{2F620B8A-FD52-CC43-98D3-A490B2377D69}" type="presParOf" srcId="{B62008D1-BB2C-F446-9EEC-C38E86483301}" destId="{C8C89330-53AE-374E-B950-B033852FCAF6}" srcOrd="3" destOrd="0" presId="urn:microsoft.com/office/officeart/2005/8/layout/matrix3"/>
    <dgm:cxn modelId="{759514CD-DF3F-A448-9AB8-91F7623ADF9A}" type="presParOf" srcId="{B62008D1-BB2C-F446-9EEC-C38E86483301}" destId="{E2C2E85E-4030-A440-B0E7-0CE42C5E171A}"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1BFAAE9-77A4-224E-9650-7BF86D4A314C}" type="doc">
      <dgm:prSet loTypeId="urn:microsoft.com/office/officeart/2005/8/layout/matrix3" loCatId="" qsTypeId="urn:microsoft.com/office/officeart/2005/8/quickstyle/simple1" qsCatId="simple" csTypeId="urn:microsoft.com/office/officeart/2005/8/colors/accent0_1" csCatId="mainScheme" phldr="1"/>
      <dgm:spPr/>
      <dgm:t>
        <a:bodyPr/>
        <a:lstStyle/>
        <a:p>
          <a:endParaRPr lang="en-US"/>
        </a:p>
      </dgm:t>
    </dgm:pt>
    <dgm:pt modelId="{573ADAFB-4879-1E48-ABE6-F434066E7F99}">
      <dgm:prSet phldrT="[Text]"/>
      <dgm:spPr/>
      <dgm:t>
        <a:bodyPr/>
        <a:lstStyle/>
        <a:p>
          <a:pPr algn="ctr"/>
          <a:endParaRPr lang="en-US" b="1" dirty="0"/>
        </a:p>
        <a:p>
          <a:pPr algn="ctr"/>
          <a:r>
            <a:rPr lang="en-US" b="1" dirty="0"/>
            <a:t>Talk it out</a:t>
          </a:r>
        </a:p>
      </dgm:t>
    </dgm:pt>
    <dgm:pt modelId="{81FEE818-D028-004A-80AC-530D09F06F58}" type="parTrans" cxnId="{2EC9BD38-C714-F94E-AA7E-020815F137A9}">
      <dgm:prSet/>
      <dgm:spPr/>
      <dgm:t>
        <a:bodyPr/>
        <a:lstStyle/>
        <a:p>
          <a:endParaRPr lang="en-US"/>
        </a:p>
      </dgm:t>
    </dgm:pt>
    <dgm:pt modelId="{DD8BB83A-8F8B-6A4E-B640-5A426B4E5ED4}" type="sibTrans" cxnId="{2EC9BD38-C714-F94E-AA7E-020815F137A9}">
      <dgm:prSet/>
      <dgm:spPr/>
      <dgm:t>
        <a:bodyPr/>
        <a:lstStyle/>
        <a:p>
          <a:endParaRPr lang="en-US"/>
        </a:p>
      </dgm:t>
    </dgm:pt>
    <dgm:pt modelId="{A38475D3-5ABB-2B40-BE61-2F2BB1363742}">
      <dgm:prSet phldrT="[Text]"/>
      <dgm:spPr/>
      <dgm:t>
        <a:bodyPr/>
        <a:lstStyle/>
        <a:p>
          <a:pPr algn="ctr"/>
          <a:endParaRPr lang="en-US" b="1" dirty="0"/>
        </a:p>
        <a:p>
          <a:pPr algn="ctr"/>
          <a:r>
            <a:rPr lang="en-US" b="1" dirty="0"/>
            <a:t>Walk Away</a:t>
          </a:r>
        </a:p>
      </dgm:t>
    </dgm:pt>
    <dgm:pt modelId="{E2DD0146-2048-8145-B6C1-6DC48834FB7A}" type="parTrans" cxnId="{2AB5DA3F-A0D0-8E48-86B2-E7E9F9AFE305}">
      <dgm:prSet/>
      <dgm:spPr/>
      <dgm:t>
        <a:bodyPr/>
        <a:lstStyle/>
        <a:p>
          <a:endParaRPr lang="en-US"/>
        </a:p>
      </dgm:t>
    </dgm:pt>
    <dgm:pt modelId="{0A57695F-8228-A240-AFF6-61958A18FB54}" type="sibTrans" cxnId="{2AB5DA3F-A0D0-8E48-86B2-E7E9F9AFE305}">
      <dgm:prSet/>
      <dgm:spPr/>
      <dgm:t>
        <a:bodyPr/>
        <a:lstStyle/>
        <a:p>
          <a:endParaRPr lang="en-US"/>
        </a:p>
      </dgm:t>
    </dgm:pt>
    <dgm:pt modelId="{4739E090-E26B-944B-921C-F5D8987FE179}">
      <dgm:prSet phldrT="[Text]"/>
      <dgm:spPr/>
      <dgm:t>
        <a:bodyPr/>
        <a:lstStyle/>
        <a:p>
          <a:pPr algn="ctr"/>
          <a:endParaRPr lang="en-US" b="1" dirty="0"/>
        </a:p>
        <a:p>
          <a:pPr algn="ctr"/>
          <a:r>
            <a:rPr lang="en-US" b="1" dirty="0"/>
            <a:t>Get Help </a:t>
          </a:r>
        </a:p>
      </dgm:t>
    </dgm:pt>
    <dgm:pt modelId="{551D16D5-6766-C14E-B1C0-1C615414C529}" type="parTrans" cxnId="{9955BEC4-FA10-0C42-BA07-4D592EF1D5C9}">
      <dgm:prSet/>
      <dgm:spPr/>
      <dgm:t>
        <a:bodyPr/>
        <a:lstStyle/>
        <a:p>
          <a:endParaRPr lang="en-US"/>
        </a:p>
      </dgm:t>
    </dgm:pt>
    <dgm:pt modelId="{2D0460FE-990E-5D45-9A02-2D4553DB88BC}" type="sibTrans" cxnId="{9955BEC4-FA10-0C42-BA07-4D592EF1D5C9}">
      <dgm:prSet/>
      <dgm:spPr/>
      <dgm:t>
        <a:bodyPr/>
        <a:lstStyle/>
        <a:p>
          <a:endParaRPr lang="en-US"/>
        </a:p>
      </dgm:t>
    </dgm:pt>
    <dgm:pt modelId="{031F8362-CC5B-B443-AAC9-53AA5A36CF41}">
      <dgm:prSet phldrT="[Text]"/>
      <dgm:spPr/>
      <dgm:t>
        <a:bodyPr/>
        <a:lstStyle/>
        <a:p>
          <a:pPr algn="ctr"/>
          <a:endParaRPr lang="en-US" b="1" dirty="0"/>
        </a:p>
        <a:p>
          <a:pPr algn="ctr"/>
          <a:r>
            <a:rPr lang="en-US" b="1" dirty="0"/>
            <a:t>Compromise </a:t>
          </a:r>
        </a:p>
      </dgm:t>
    </dgm:pt>
    <dgm:pt modelId="{BC3A8EE2-4124-0B4E-84DA-817FFD6DD65C}" type="parTrans" cxnId="{CF510737-8F3A-3D48-9467-C01846DE70CC}">
      <dgm:prSet/>
      <dgm:spPr/>
      <dgm:t>
        <a:bodyPr/>
        <a:lstStyle/>
        <a:p>
          <a:endParaRPr lang="en-US"/>
        </a:p>
      </dgm:t>
    </dgm:pt>
    <dgm:pt modelId="{4160A22B-CB0D-4243-B662-090BBB56A597}" type="sibTrans" cxnId="{CF510737-8F3A-3D48-9467-C01846DE70CC}">
      <dgm:prSet/>
      <dgm:spPr/>
      <dgm:t>
        <a:bodyPr/>
        <a:lstStyle/>
        <a:p>
          <a:endParaRPr lang="en-US"/>
        </a:p>
      </dgm:t>
    </dgm:pt>
    <dgm:pt modelId="{5092319C-C054-EC47-8B18-D6DE2844B3F9}">
      <dgm:prSet phldrT="[Text]"/>
      <dgm:spPr/>
      <dgm:t>
        <a:bodyPr/>
        <a:lstStyle/>
        <a:p>
          <a:pPr algn="l"/>
          <a:r>
            <a:rPr lang="en-US" b="0" i="0" u="none" dirty="0"/>
            <a:t>Using calm and respectful communication to discuss the issue.</a:t>
          </a:r>
          <a:r>
            <a:rPr lang="en-US" dirty="0"/>
            <a:t> </a:t>
          </a:r>
        </a:p>
      </dgm:t>
    </dgm:pt>
    <dgm:pt modelId="{5503E92E-9B7E-7B4C-BB9D-26CDE888564D}" type="parTrans" cxnId="{4D8EB46B-7B15-F644-8AEB-B273EE0FCADF}">
      <dgm:prSet/>
      <dgm:spPr/>
      <dgm:t>
        <a:bodyPr/>
        <a:lstStyle/>
        <a:p>
          <a:endParaRPr lang="en-US"/>
        </a:p>
      </dgm:t>
    </dgm:pt>
    <dgm:pt modelId="{A8FCFF8A-4E1F-DC46-8F76-679BEE335D01}" type="sibTrans" cxnId="{4D8EB46B-7B15-F644-8AEB-B273EE0FCADF}">
      <dgm:prSet/>
      <dgm:spPr/>
      <dgm:t>
        <a:bodyPr/>
        <a:lstStyle/>
        <a:p>
          <a:endParaRPr lang="en-US"/>
        </a:p>
      </dgm:t>
    </dgm:pt>
    <dgm:pt modelId="{E5DDAC89-80E7-D747-95BB-2878B392187B}">
      <dgm:prSet phldrT="[Text]"/>
      <dgm:spPr/>
      <dgm:t>
        <a:bodyPr/>
        <a:lstStyle/>
        <a:p>
          <a:pPr algn="l"/>
          <a:r>
            <a:rPr lang="en-US" b="0" i="0" u="none" dirty="0"/>
            <a:t>Leaving a conflict before it gets worse to avoid further harm.</a:t>
          </a:r>
          <a:endParaRPr lang="en-US" dirty="0"/>
        </a:p>
      </dgm:t>
    </dgm:pt>
    <dgm:pt modelId="{6580676B-58D6-C241-91FB-EC59BA948239}" type="parTrans" cxnId="{E83B5C68-2A1C-5F47-9197-AD90A7743FF9}">
      <dgm:prSet/>
      <dgm:spPr/>
      <dgm:t>
        <a:bodyPr/>
        <a:lstStyle/>
        <a:p>
          <a:endParaRPr lang="en-US"/>
        </a:p>
      </dgm:t>
    </dgm:pt>
    <dgm:pt modelId="{B7182217-0A73-B54B-8E45-62AC32FAF248}" type="sibTrans" cxnId="{E83B5C68-2A1C-5F47-9197-AD90A7743FF9}">
      <dgm:prSet/>
      <dgm:spPr/>
      <dgm:t>
        <a:bodyPr/>
        <a:lstStyle/>
        <a:p>
          <a:endParaRPr lang="en-US"/>
        </a:p>
      </dgm:t>
    </dgm:pt>
    <dgm:pt modelId="{A2C00F88-EA6C-394A-90E3-5FBFC87FAC81}">
      <dgm:prSet phldrT="[Text]"/>
      <dgm:spPr/>
      <dgm:t>
        <a:bodyPr/>
        <a:lstStyle/>
        <a:p>
          <a:pPr algn="l"/>
          <a:r>
            <a:rPr lang="en-US" b="0" i="0" u="none" dirty="0"/>
            <a:t>Seeking assistance from a trusted adult, mediator, or authority when a conflict is serious or unsafe</a:t>
          </a:r>
          <a:endParaRPr lang="en-US" dirty="0"/>
        </a:p>
      </dgm:t>
    </dgm:pt>
    <dgm:pt modelId="{6C307AD5-E144-4F46-9467-41BB65F1A693}" type="parTrans" cxnId="{827E3716-7AA4-9F41-81A1-2310E1E015D4}">
      <dgm:prSet/>
      <dgm:spPr/>
      <dgm:t>
        <a:bodyPr/>
        <a:lstStyle/>
        <a:p>
          <a:endParaRPr lang="en-US"/>
        </a:p>
      </dgm:t>
    </dgm:pt>
    <dgm:pt modelId="{BA5276B7-5706-B448-BFF7-8DF5C9C9A930}" type="sibTrans" cxnId="{827E3716-7AA4-9F41-81A1-2310E1E015D4}">
      <dgm:prSet/>
      <dgm:spPr/>
      <dgm:t>
        <a:bodyPr/>
        <a:lstStyle/>
        <a:p>
          <a:endParaRPr lang="en-US"/>
        </a:p>
      </dgm:t>
    </dgm:pt>
    <dgm:pt modelId="{4995069C-51C9-C14C-B82A-36A8AE57D97F}">
      <dgm:prSet phldrT="[Text]"/>
      <dgm:spPr/>
      <dgm:t>
        <a:bodyPr/>
        <a:lstStyle/>
        <a:p>
          <a:pPr algn="l"/>
          <a:r>
            <a:rPr lang="en-US" b="0" i="0" u="none" dirty="0"/>
            <a:t>Finding a middle ground where both sides give a little to resolve the issue.</a:t>
          </a:r>
          <a:endParaRPr lang="en-US" dirty="0"/>
        </a:p>
      </dgm:t>
    </dgm:pt>
    <dgm:pt modelId="{71A14C69-1EDC-9440-BE3A-C8E4A35AA550}" type="parTrans" cxnId="{60A997B5-5D9A-1C4C-9919-1AAEF6C70372}">
      <dgm:prSet/>
      <dgm:spPr/>
      <dgm:t>
        <a:bodyPr/>
        <a:lstStyle/>
        <a:p>
          <a:endParaRPr lang="en-US"/>
        </a:p>
      </dgm:t>
    </dgm:pt>
    <dgm:pt modelId="{AD6F4B5E-1854-9643-A227-5F8ABB0B9C23}" type="sibTrans" cxnId="{60A997B5-5D9A-1C4C-9919-1AAEF6C70372}">
      <dgm:prSet/>
      <dgm:spPr/>
      <dgm:t>
        <a:bodyPr/>
        <a:lstStyle/>
        <a:p>
          <a:endParaRPr lang="en-US"/>
        </a:p>
      </dgm:t>
    </dgm:pt>
    <dgm:pt modelId="{B62008D1-BB2C-F446-9EEC-C38E86483301}" type="pres">
      <dgm:prSet presAssocID="{91BFAAE9-77A4-224E-9650-7BF86D4A314C}" presName="matrix" presStyleCnt="0">
        <dgm:presLayoutVars>
          <dgm:chMax val="1"/>
          <dgm:dir/>
          <dgm:resizeHandles val="exact"/>
        </dgm:presLayoutVars>
      </dgm:prSet>
      <dgm:spPr/>
    </dgm:pt>
    <dgm:pt modelId="{6D8C30ED-3E22-9F44-AC87-A52EDD29C906}" type="pres">
      <dgm:prSet presAssocID="{91BFAAE9-77A4-224E-9650-7BF86D4A314C}" presName="diamond" presStyleLbl="bgShp" presStyleIdx="0" presStyleCnt="1"/>
      <dgm:spPr/>
    </dgm:pt>
    <dgm:pt modelId="{56DACE43-744D-2F4D-AA3E-83CAB45DDE80}" type="pres">
      <dgm:prSet presAssocID="{91BFAAE9-77A4-224E-9650-7BF86D4A314C}" presName="quad1" presStyleLbl="node1" presStyleIdx="0" presStyleCnt="4" custScaleX="107915" custScaleY="109151">
        <dgm:presLayoutVars>
          <dgm:chMax val="0"/>
          <dgm:chPref val="0"/>
          <dgm:bulletEnabled val="1"/>
        </dgm:presLayoutVars>
      </dgm:prSet>
      <dgm:spPr/>
    </dgm:pt>
    <dgm:pt modelId="{1F202EB1-E15C-ED4B-B51E-E2E047008F8B}" type="pres">
      <dgm:prSet presAssocID="{91BFAAE9-77A4-224E-9650-7BF86D4A314C}" presName="quad2" presStyleLbl="node1" presStyleIdx="1" presStyleCnt="4" custScaleX="107915" custScaleY="109151">
        <dgm:presLayoutVars>
          <dgm:chMax val="0"/>
          <dgm:chPref val="0"/>
          <dgm:bulletEnabled val="1"/>
        </dgm:presLayoutVars>
      </dgm:prSet>
      <dgm:spPr/>
    </dgm:pt>
    <dgm:pt modelId="{C8C89330-53AE-374E-B950-B033852FCAF6}" type="pres">
      <dgm:prSet presAssocID="{91BFAAE9-77A4-224E-9650-7BF86D4A314C}" presName="quad3" presStyleLbl="node1" presStyleIdx="2" presStyleCnt="4" custScaleX="107915" custScaleY="109151">
        <dgm:presLayoutVars>
          <dgm:chMax val="0"/>
          <dgm:chPref val="0"/>
          <dgm:bulletEnabled val="1"/>
        </dgm:presLayoutVars>
      </dgm:prSet>
      <dgm:spPr/>
    </dgm:pt>
    <dgm:pt modelId="{E2C2E85E-4030-A440-B0E7-0CE42C5E171A}" type="pres">
      <dgm:prSet presAssocID="{91BFAAE9-77A4-224E-9650-7BF86D4A314C}" presName="quad4" presStyleLbl="node1" presStyleIdx="3" presStyleCnt="4" custScaleX="107915" custScaleY="109151">
        <dgm:presLayoutVars>
          <dgm:chMax val="0"/>
          <dgm:chPref val="0"/>
          <dgm:bulletEnabled val="1"/>
        </dgm:presLayoutVars>
      </dgm:prSet>
      <dgm:spPr/>
    </dgm:pt>
  </dgm:ptLst>
  <dgm:cxnLst>
    <dgm:cxn modelId="{827E3716-7AA4-9F41-81A1-2310E1E015D4}" srcId="{4739E090-E26B-944B-921C-F5D8987FE179}" destId="{A2C00F88-EA6C-394A-90E3-5FBFC87FAC81}" srcOrd="0" destOrd="0" parTransId="{6C307AD5-E144-4F46-9467-41BB65F1A693}" sibTransId="{BA5276B7-5706-B448-BFF7-8DF5C9C9A930}"/>
    <dgm:cxn modelId="{4C264126-B90A-6E45-8F91-1B27EF2A0205}" type="presOf" srcId="{573ADAFB-4879-1E48-ABE6-F434066E7F99}" destId="{56DACE43-744D-2F4D-AA3E-83CAB45DDE80}" srcOrd="0" destOrd="0" presId="urn:microsoft.com/office/officeart/2005/8/layout/matrix3"/>
    <dgm:cxn modelId="{95609B36-C873-6E4F-B438-E55088D92164}" type="presOf" srcId="{4739E090-E26B-944B-921C-F5D8987FE179}" destId="{C8C89330-53AE-374E-B950-B033852FCAF6}" srcOrd="0" destOrd="0" presId="urn:microsoft.com/office/officeart/2005/8/layout/matrix3"/>
    <dgm:cxn modelId="{CF510737-8F3A-3D48-9467-C01846DE70CC}" srcId="{91BFAAE9-77A4-224E-9650-7BF86D4A314C}" destId="{031F8362-CC5B-B443-AAC9-53AA5A36CF41}" srcOrd="3" destOrd="0" parTransId="{BC3A8EE2-4124-0B4E-84DA-817FFD6DD65C}" sibTransId="{4160A22B-CB0D-4243-B662-090BBB56A597}"/>
    <dgm:cxn modelId="{2EC9BD38-C714-F94E-AA7E-020815F137A9}" srcId="{91BFAAE9-77A4-224E-9650-7BF86D4A314C}" destId="{573ADAFB-4879-1E48-ABE6-F434066E7F99}" srcOrd="0" destOrd="0" parTransId="{81FEE818-D028-004A-80AC-530D09F06F58}" sibTransId="{DD8BB83A-8F8B-6A4E-B640-5A426B4E5ED4}"/>
    <dgm:cxn modelId="{2AB5DA3F-A0D0-8E48-86B2-E7E9F9AFE305}" srcId="{91BFAAE9-77A4-224E-9650-7BF86D4A314C}" destId="{A38475D3-5ABB-2B40-BE61-2F2BB1363742}" srcOrd="1" destOrd="0" parTransId="{E2DD0146-2048-8145-B6C1-6DC48834FB7A}" sibTransId="{0A57695F-8228-A240-AFF6-61958A18FB54}"/>
    <dgm:cxn modelId="{F2B87560-5F5B-0142-B7E0-8FD82DDB3CF5}" type="presOf" srcId="{A2C00F88-EA6C-394A-90E3-5FBFC87FAC81}" destId="{C8C89330-53AE-374E-B950-B033852FCAF6}" srcOrd="0" destOrd="1" presId="urn:microsoft.com/office/officeart/2005/8/layout/matrix3"/>
    <dgm:cxn modelId="{A1AD8460-6210-F74B-8D18-A019B553F074}" type="presOf" srcId="{031F8362-CC5B-B443-AAC9-53AA5A36CF41}" destId="{E2C2E85E-4030-A440-B0E7-0CE42C5E171A}" srcOrd="0" destOrd="0" presId="urn:microsoft.com/office/officeart/2005/8/layout/matrix3"/>
    <dgm:cxn modelId="{E83B5C68-2A1C-5F47-9197-AD90A7743FF9}" srcId="{A38475D3-5ABB-2B40-BE61-2F2BB1363742}" destId="{E5DDAC89-80E7-D747-95BB-2878B392187B}" srcOrd="0" destOrd="0" parTransId="{6580676B-58D6-C241-91FB-EC59BA948239}" sibTransId="{B7182217-0A73-B54B-8E45-62AC32FAF248}"/>
    <dgm:cxn modelId="{6426B04A-CC40-1E47-B0D9-5315A10DDB42}" type="presOf" srcId="{5092319C-C054-EC47-8B18-D6DE2844B3F9}" destId="{56DACE43-744D-2F4D-AA3E-83CAB45DDE80}" srcOrd="0" destOrd="1" presId="urn:microsoft.com/office/officeart/2005/8/layout/matrix3"/>
    <dgm:cxn modelId="{4D8EB46B-7B15-F644-8AEB-B273EE0FCADF}" srcId="{573ADAFB-4879-1E48-ABE6-F434066E7F99}" destId="{5092319C-C054-EC47-8B18-D6DE2844B3F9}" srcOrd="0" destOrd="0" parTransId="{5503E92E-9B7E-7B4C-BB9D-26CDE888564D}" sibTransId="{A8FCFF8A-4E1F-DC46-8F76-679BEE335D01}"/>
    <dgm:cxn modelId="{1A0077AA-A08D-6340-B02D-ED963F964705}" type="presOf" srcId="{E5DDAC89-80E7-D747-95BB-2878B392187B}" destId="{1F202EB1-E15C-ED4B-B51E-E2E047008F8B}" srcOrd="0" destOrd="1" presId="urn:microsoft.com/office/officeart/2005/8/layout/matrix3"/>
    <dgm:cxn modelId="{85B6E7AF-20DD-FF46-A73A-CDEA59D6B56D}" type="presOf" srcId="{4995069C-51C9-C14C-B82A-36A8AE57D97F}" destId="{E2C2E85E-4030-A440-B0E7-0CE42C5E171A}" srcOrd="0" destOrd="1" presId="urn:microsoft.com/office/officeart/2005/8/layout/matrix3"/>
    <dgm:cxn modelId="{60A997B5-5D9A-1C4C-9919-1AAEF6C70372}" srcId="{031F8362-CC5B-B443-AAC9-53AA5A36CF41}" destId="{4995069C-51C9-C14C-B82A-36A8AE57D97F}" srcOrd="0" destOrd="0" parTransId="{71A14C69-1EDC-9440-BE3A-C8E4A35AA550}" sibTransId="{AD6F4B5E-1854-9643-A227-5F8ABB0B9C23}"/>
    <dgm:cxn modelId="{9955BEC4-FA10-0C42-BA07-4D592EF1D5C9}" srcId="{91BFAAE9-77A4-224E-9650-7BF86D4A314C}" destId="{4739E090-E26B-944B-921C-F5D8987FE179}" srcOrd="2" destOrd="0" parTransId="{551D16D5-6766-C14E-B1C0-1C615414C529}" sibTransId="{2D0460FE-990E-5D45-9A02-2D4553DB88BC}"/>
    <dgm:cxn modelId="{32DFBDC9-8B4A-4843-8344-C46F42B55F22}" type="presOf" srcId="{A38475D3-5ABB-2B40-BE61-2F2BB1363742}" destId="{1F202EB1-E15C-ED4B-B51E-E2E047008F8B}" srcOrd="0" destOrd="0" presId="urn:microsoft.com/office/officeart/2005/8/layout/matrix3"/>
    <dgm:cxn modelId="{DA5174E2-4A4D-AB4A-A32C-F3467E24A114}" type="presOf" srcId="{91BFAAE9-77A4-224E-9650-7BF86D4A314C}" destId="{B62008D1-BB2C-F446-9EEC-C38E86483301}" srcOrd="0" destOrd="0" presId="urn:microsoft.com/office/officeart/2005/8/layout/matrix3"/>
    <dgm:cxn modelId="{2E498603-89A1-E246-AE0D-B76BC93143BA}" type="presParOf" srcId="{B62008D1-BB2C-F446-9EEC-C38E86483301}" destId="{6D8C30ED-3E22-9F44-AC87-A52EDD29C906}" srcOrd="0" destOrd="0" presId="urn:microsoft.com/office/officeart/2005/8/layout/matrix3"/>
    <dgm:cxn modelId="{763FB3FB-5E71-C74B-8760-78B20EF3563C}" type="presParOf" srcId="{B62008D1-BB2C-F446-9EEC-C38E86483301}" destId="{56DACE43-744D-2F4D-AA3E-83CAB45DDE80}" srcOrd="1" destOrd="0" presId="urn:microsoft.com/office/officeart/2005/8/layout/matrix3"/>
    <dgm:cxn modelId="{65645AE9-87E9-5045-B542-473E2E702F20}" type="presParOf" srcId="{B62008D1-BB2C-F446-9EEC-C38E86483301}" destId="{1F202EB1-E15C-ED4B-B51E-E2E047008F8B}" srcOrd="2" destOrd="0" presId="urn:microsoft.com/office/officeart/2005/8/layout/matrix3"/>
    <dgm:cxn modelId="{2F620B8A-FD52-CC43-98D3-A490B2377D69}" type="presParOf" srcId="{B62008D1-BB2C-F446-9EEC-C38E86483301}" destId="{C8C89330-53AE-374E-B950-B033852FCAF6}" srcOrd="3" destOrd="0" presId="urn:microsoft.com/office/officeart/2005/8/layout/matrix3"/>
    <dgm:cxn modelId="{759514CD-DF3F-A448-9AB8-91F7623ADF9A}" type="presParOf" srcId="{B62008D1-BB2C-F446-9EEC-C38E86483301}" destId="{E2C2E85E-4030-A440-B0E7-0CE42C5E171A}"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8C30ED-3E22-9F44-AC87-A52EDD29C906}">
      <dsp:nvSpPr>
        <dsp:cNvPr id="0" name=""/>
        <dsp:cNvSpPr/>
      </dsp:nvSpPr>
      <dsp:spPr>
        <a:xfrm>
          <a:off x="3140234" y="0"/>
          <a:ext cx="5400992" cy="5400992"/>
        </a:xfrm>
        <a:prstGeom prst="diamond">
          <a:avLst/>
        </a:prstGeom>
        <a:solidFill>
          <a:schemeClr val="dk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6DACE43-744D-2F4D-AA3E-83CAB45DDE80}">
      <dsp:nvSpPr>
        <dsp:cNvPr id="0" name=""/>
        <dsp:cNvSpPr/>
      </dsp:nvSpPr>
      <dsp:spPr>
        <a:xfrm>
          <a:off x="3569967" y="416716"/>
          <a:ext cx="2273107" cy="2299142"/>
        </a:xfrm>
        <a:prstGeom prst="round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marL="0" lvl="0" indent="0" algn="ctr" defTabSz="711200">
            <a:lnSpc>
              <a:spcPct val="90000"/>
            </a:lnSpc>
            <a:spcBef>
              <a:spcPct val="0"/>
            </a:spcBef>
            <a:spcAft>
              <a:spcPct val="35000"/>
            </a:spcAft>
            <a:buNone/>
          </a:pPr>
          <a:r>
            <a:rPr lang="en-US" sz="1600" b="1" kern="1200" dirty="0"/>
            <a:t>Talk it out</a:t>
          </a:r>
        </a:p>
        <a:p>
          <a:pPr marL="114300" lvl="1" indent="-114300" algn="l" defTabSz="533400">
            <a:lnSpc>
              <a:spcPct val="90000"/>
            </a:lnSpc>
            <a:spcBef>
              <a:spcPct val="0"/>
            </a:spcBef>
            <a:spcAft>
              <a:spcPct val="15000"/>
            </a:spcAft>
            <a:buChar char="•"/>
          </a:pPr>
          <a:r>
            <a:rPr lang="en-US" sz="1200" b="0" i="0" u="none" kern="1200" dirty="0"/>
            <a:t>Using calm and respectful communication to discuss the issue.</a:t>
          </a:r>
          <a:r>
            <a:rPr lang="en-US" sz="1200" kern="1200" dirty="0"/>
            <a:t> </a:t>
          </a:r>
        </a:p>
        <a:p>
          <a:pPr marL="114300" lvl="1" indent="-114300" algn="l" defTabSz="533400">
            <a:lnSpc>
              <a:spcPct val="90000"/>
            </a:lnSpc>
            <a:spcBef>
              <a:spcPct val="0"/>
            </a:spcBef>
            <a:spcAft>
              <a:spcPct val="15000"/>
            </a:spcAft>
            <a:buChar char="•"/>
          </a:pPr>
          <a:r>
            <a:rPr lang="en-US" sz="1200" kern="1200" dirty="0"/>
            <a:t>Ex: </a:t>
          </a:r>
          <a:r>
            <a:rPr lang="en-US" sz="1200" b="0" i="0" u="none" kern="1200" dirty="0"/>
            <a:t>Two friends argue about a misunderstanding. Instead of shouting, they sit down and explain their points of view to clear things up</a:t>
          </a:r>
          <a:endParaRPr lang="en-US" sz="1200" kern="1200" dirty="0"/>
        </a:p>
      </dsp:txBody>
      <dsp:txXfrm>
        <a:off x="3680931" y="527680"/>
        <a:ext cx="2051179" cy="2077214"/>
      </dsp:txXfrm>
    </dsp:sp>
    <dsp:sp modelId="{1F202EB1-E15C-ED4B-B51E-E2E047008F8B}">
      <dsp:nvSpPr>
        <dsp:cNvPr id="0" name=""/>
        <dsp:cNvSpPr/>
      </dsp:nvSpPr>
      <dsp:spPr>
        <a:xfrm>
          <a:off x="5838384" y="416716"/>
          <a:ext cx="2273107" cy="2299142"/>
        </a:xfrm>
        <a:prstGeom prst="round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marL="0" lvl="0" indent="0" algn="ctr" defTabSz="711200">
            <a:lnSpc>
              <a:spcPct val="90000"/>
            </a:lnSpc>
            <a:spcBef>
              <a:spcPct val="0"/>
            </a:spcBef>
            <a:spcAft>
              <a:spcPct val="35000"/>
            </a:spcAft>
            <a:buNone/>
          </a:pPr>
          <a:r>
            <a:rPr lang="en-US" sz="1600" b="1" kern="1200"/>
            <a:t>Walk Away</a:t>
          </a:r>
        </a:p>
        <a:p>
          <a:pPr marL="114300" lvl="1" indent="-114300" algn="l" defTabSz="533400">
            <a:lnSpc>
              <a:spcPct val="90000"/>
            </a:lnSpc>
            <a:spcBef>
              <a:spcPct val="0"/>
            </a:spcBef>
            <a:spcAft>
              <a:spcPct val="15000"/>
            </a:spcAft>
            <a:buChar char="•"/>
          </a:pPr>
          <a:r>
            <a:rPr lang="en-US" sz="1200" b="0" i="0" u="none" kern="1200"/>
            <a:t>Leaving a conflict before it gets worse to avoid further harm.</a:t>
          </a:r>
          <a:endParaRPr lang="en-US" sz="1200" kern="1200"/>
        </a:p>
        <a:p>
          <a:pPr marL="114300" lvl="1" indent="-114300" algn="l" defTabSz="533400">
            <a:lnSpc>
              <a:spcPct val="90000"/>
            </a:lnSpc>
            <a:spcBef>
              <a:spcPct val="0"/>
            </a:spcBef>
            <a:spcAft>
              <a:spcPct val="15000"/>
            </a:spcAft>
            <a:buChar char="•"/>
          </a:pPr>
          <a:r>
            <a:rPr lang="en-US" sz="1200" kern="1200" dirty="0"/>
            <a:t>Ex: </a:t>
          </a:r>
          <a:r>
            <a:rPr lang="en-US" sz="1200" b="0" i="0" u="none" kern="1200" dirty="0"/>
            <a:t>A student sees a fight about to start and chooses to walk away instead of getting involved.</a:t>
          </a:r>
          <a:endParaRPr lang="en-US" sz="1200" kern="1200" dirty="0"/>
        </a:p>
      </dsp:txBody>
      <dsp:txXfrm>
        <a:off x="5949348" y="527680"/>
        <a:ext cx="2051179" cy="2077214"/>
      </dsp:txXfrm>
    </dsp:sp>
    <dsp:sp modelId="{C8C89330-53AE-374E-B950-B033852FCAF6}">
      <dsp:nvSpPr>
        <dsp:cNvPr id="0" name=""/>
        <dsp:cNvSpPr/>
      </dsp:nvSpPr>
      <dsp:spPr>
        <a:xfrm>
          <a:off x="3569967" y="2685133"/>
          <a:ext cx="2273107" cy="2299142"/>
        </a:xfrm>
        <a:prstGeom prst="round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marL="0" lvl="0" indent="0" algn="ctr" defTabSz="711200">
            <a:lnSpc>
              <a:spcPct val="90000"/>
            </a:lnSpc>
            <a:spcBef>
              <a:spcPct val="0"/>
            </a:spcBef>
            <a:spcAft>
              <a:spcPct val="35000"/>
            </a:spcAft>
            <a:buNone/>
          </a:pPr>
          <a:r>
            <a:rPr lang="en-US" sz="1600" b="1" kern="1200" dirty="0"/>
            <a:t>Get Help </a:t>
          </a:r>
        </a:p>
        <a:p>
          <a:pPr marL="114300" lvl="1" indent="-114300" algn="l" defTabSz="533400">
            <a:lnSpc>
              <a:spcPct val="90000"/>
            </a:lnSpc>
            <a:spcBef>
              <a:spcPct val="0"/>
            </a:spcBef>
            <a:spcAft>
              <a:spcPct val="15000"/>
            </a:spcAft>
            <a:buChar char="•"/>
          </a:pPr>
          <a:r>
            <a:rPr lang="en-US" sz="1200" b="0" i="0" u="none" kern="1200" dirty="0"/>
            <a:t>Seeking assistance from a trusted adult, mediator, or authority when a conflict is serious or unsafe</a:t>
          </a:r>
          <a:endParaRPr lang="en-US" sz="1200" kern="1200" dirty="0"/>
        </a:p>
        <a:p>
          <a:pPr marL="114300" lvl="1" indent="-114300" algn="l" defTabSz="533400">
            <a:lnSpc>
              <a:spcPct val="90000"/>
            </a:lnSpc>
            <a:spcBef>
              <a:spcPct val="0"/>
            </a:spcBef>
            <a:spcAft>
              <a:spcPct val="15000"/>
            </a:spcAft>
            <a:buChar char="•"/>
          </a:pPr>
          <a:r>
            <a:rPr lang="en-US" sz="1200" kern="1200" dirty="0"/>
            <a:t>Ex: </a:t>
          </a:r>
          <a:r>
            <a:rPr lang="en-US" sz="1200" b="0" i="0" u="none" kern="1200" dirty="0"/>
            <a:t>Someone witnesses bullying online and reports it to a teacher or school counsellor for intervention.</a:t>
          </a:r>
          <a:endParaRPr lang="en-US" sz="1200" kern="1200" dirty="0"/>
        </a:p>
      </dsp:txBody>
      <dsp:txXfrm>
        <a:off x="3680931" y="2796097"/>
        <a:ext cx="2051179" cy="2077214"/>
      </dsp:txXfrm>
    </dsp:sp>
    <dsp:sp modelId="{E2C2E85E-4030-A440-B0E7-0CE42C5E171A}">
      <dsp:nvSpPr>
        <dsp:cNvPr id="0" name=""/>
        <dsp:cNvSpPr/>
      </dsp:nvSpPr>
      <dsp:spPr>
        <a:xfrm>
          <a:off x="5838384" y="2685133"/>
          <a:ext cx="2273107" cy="2299142"/>
        </a:xfrm>
        <a:prstGeom prst="round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marL="0" lvl="0" indent="0" algn="ctr" defTabSz="711200">
            <a:lnSpc>
              <a:spcPct val="90000"/>
            </a:lnSpc>
            <a:spcBef>
              <a:spcPct val="0"/>
            </a:spcBef>
            <a:spcAft>
              <a:spcPct val="35000"/>
            </a:spcAft>
            <a:buNone/>
          </a:pPr>
          <a:r>
            <a:rPr lang="en-US" sz="1600" b="1" kern="1200"/>
            <a:t>Compromise </a:t>
          </a:r>
        </a:p>
        <a:p>
          <a:pPr marL="114300" lvl="1" indent="-114300" algn="l" defTabSz="533400">
            <a:lnSpc>
              <a:spcPct val="90000"/>
            </a:lnSpc>
            <a:spcBef>
              <a:spcPct val="0"/>
            </a:spcBef>
            <a:spcAft>
              <a:spcPct val="15000"/>
            </a:spcAft>
            <a:buChar char="•"/>
          </a:pPr>
          <a:r>
            <a:rPr lang="en-US" sz="1200" b="0" i="0" u="none" kern="1200" dirty="0"/>
            <a:t>Finding a middle ground where both sides give a little to resolve the issue.</a:t>
          </a:r>
          <a:endParaRPr lang="en-US" sz="1200" kern="1200" dirty="0"/>
        </a:p>
        <a:p>
          <a:pPr marL="114300" lvl="1" indent="-114300" algn="l" defTabSz="533400">
            <a:lnSpc>
              <a:spcPct val="90000"/>
            </a:lnSpc>
            <a:spcBef>
              <a:spcPct val="0"/>
            </a:spcBef>
            <a:spcAft>
              <a:spcPct val="15000"/>
            </a:spcAft>
            <a:buChar char="•"/>
          </a:pPr>
          <a:r>
            <a:rPr lang="en-US" sz="1200" kern="1200" dirty="0"/>
            <a:t>Ex: </a:t>
          </a:r>
          <a:r>
            <a:rPr lang="en-US" sz="1200" b="0" i="0" u="none" kern="1200" dirty="0"/>
            <a:t>Two students both want to use the same basketball during the break, so they agree to take turns playing with it.</a:t>
          </a:r>
          <a:endParaRPr lang="en-US" sz="1200" kern="1200" dirty="0"/>
        </a:p>
      </dsp:txBody>
      <dsp:txXfrm>
        <a:off x="5949348" y="2796097"/>
        <a:ext cx="2051179" cy="207721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8C30ED-3E22-9F44-AC87-A52EDD29C906}">
      <dsp:nvSpPr>
        <dsp:cNvPr id="0" name=""/>
        <dsp:cNvSpPr/>
      </dsp:nvSpPr>
      <dsp:spPr>
        <a:xfrm>
          <a:off x="1594144" y="0"/>
          <a:ext cx="3680572" cy="3680572"/>
        </a:xfrm>
        <a:prstGeom prst="diamond">
          <a:avLst/>
        </a:prstGeom>
        <a:solidFill>
          <a:schemeClr val="dk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6DACE43-744D-2F4D-AA3E-83CAB45DDE80}">
      <dsp:nvSpPr>
        <dsp:cNvPr id="0" name=""/>
        <dsp:cNvSpPr/>
      </dsp:nvSpPr>
      <dsp:spPr>
        <a:xfrm>
          <a:off x="1886991" y="283976"/>
          <a:ext cx="1549036" cy="1566778"/>
        </a:xfrm>
        <a:prstGeom prst="round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t" anchorCtr="0">
          <a:noAutofit/>
        </a:bodyPr>
        <a:lstStyle/>
        <a:p>
          <a:pPr marL="0" lvl="0" indent="0" algn="ctr" defTabSz="577850">
            <a:lnSpc>
              <a:spcPct val="90000"/>
            </a:lnSpc>
            <a:spcBef>
              <a:spcPct val="0"/>
            </a:spcBef>
            <a:spcAft>
              <a:spcPct val="35000"/>
            </a:spcAft>
            <a:buNone/>
          </a:pPr>
          <a:endParaRPr lang="en-US" sz="1300" b="1" kern="1200" dirty="0"/>
        </a:p>
        <a:p>
          <a:pPr marL="0" lvl="0" indent="0" algn="ctr" defTabSz="577850">
            <a:lnSpc>
              <a:spcPct val="90000"/>
            </a:lnSpc>
            <a:spcBef>
              <a:spcPct val="0"/>
            </a:spcBef>
            <a:spcAft>
              <a:spcPct val="35000"/>
            </a:spcAft>
            <a:buNone/>
          </a:pPr>
          <a:r>
            <a:rPr lang="en-US" sz="1300" b="1" kern="1200" dirty="0"/>
            <a:t>Talk it out</a:t>
          </a:r>
        </a:p>
        <a:p>
          <a:pPr marL="57150" lvl="1" indent="-57150" algn="l" defTabSz="444500">
            <a:lnSpc>
              <a:spcPct val="90000"/>
            </a:lnSpc>
            <a:spcBef>
              <a:spcPct val="0"/>
            </a:spcBef>
            <a:spcAft>
              <a:spcPct val="15000"/>
            </a:spcAft>
            <a:buChar char="•"/>
          </a:pPr>
          <a:r>
            <a:rPr lang="en-US" sz="1000" b="0" i="0" u="none" kern="1200" dirty="0"/>
            <a:t>Using calm and respectful communication to discuss the issue.</a:t>
          </a:r>
          <a:r>
            <a:rPr lang="en-US" sz="1000" kern="1200" dirty="0"/>
            <a:t> </a:t>
          </a:r>
        </a:p>
      </dsp:txBody>
      <dsp:txXfrm>
        <a:off x="1962609" y="359594"/>
        <a:ext cx="1397800" cy="1415542"/>
      </dsp:txXfrm>
    </dsp:sp>
    <dsp:sp modelId="{1F202EB1-E15C-ED4B-B51E-E2E047008F8B}">
      <dsp:nvSpPr>
        <dsp:cNvPr id="0" name=""/>
        <dsp:cNvSpPr/>
      </dsp:nvSpPr>
      <dsp:spPr>
        <a:xfrm>
          <a:off x="3432832" y="283976"/>
          <a:ext cx="1549036" cy="1566778"/>
        </a:xfrm>
        <a:prstGeom prst="round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t" anchorCtr="0">
          <a:noAutofit/>
        </a:bodyPr>
        <a:lstStyle/>
        <a:p>
          <a:pPr marL="0" lvl="0" indent="0" algn="ctr" defTabSz="577850">
            <a:lnSpc>
              <a:spcPct val="90000"/>
            </a:lnSpc>
            <a:spcBef>
              <a:spcPct val="0"/>
            </a:spcBef>
            <a:spcAft>
              <a:spcPct val="35000"/>
            </a:spcAft>
            <a:buNone/>
          </a:pPr>
          <a:endParaRPr lang="en-US" sz="1300" b="1" kern="1200" dirty="0"/>
        </a:p>
        <a:p>
          <a:pPr marL="0" lvl="0" indent="0" algn="ctr" defTabSz="577850">
            <a:lnSpc>
              <a:spcPct val="90000"/>
            </a:lnSpc>
            <a:spcBef>
              <a:spcPct val="0"/>
            </a:spcBef>
            <a:spcAft>
              <a:spcPct val="35000"/>
            </a:spcAft>
            <a:buNone/>
          </a:pPr>
          <a:r>
            <a:rPr lang="en-US" sz="1300" b="1" kern="1200" dirty="0"/>
            <a:t>Walk Away</a:t>
          </a:r>
        </a:p>
        <a:p>
          <a:pPr marL="57150" lvl="1" indent="-57150" algn="l" defTabSz="444500">
            <a:lnSpc>
              <a:spcPct val="90000"/>
            </a:lnSpc>
            <a:spcBef>
              <a:spcPct val="0"/>
            </a:spcBef>
            <a:spcAft>
              <a:spcPct val="15000"/>
            </a:spcAft>
            <a:buChar char="•"/>
          </a:pPr>
          <a:r>
            <a:rPr lang="en-US" sz="1000" b="0" i="0" u="none" kern="1200" dirty="0"/>
            <a:t>Leaving a conflict before it gets worse to avoid further harm.</a:t>
          </a:r>
          <a:endParaRPr lang="en-US" sz="1000" kern="1200" dirty="0"/>
        </a:p>
      </dsp:txBody>
      <dsp:txXfrm>
        <a:off x="3508450" y="359594"/>
        <a:ext cx="1397800" cy="1415542"/>
      </dsp:txXfrm>
    </dsp:sp>
    <dsp:sp modelId="{C8C89330-53AE-374E-B950-B033852FCAF6}">
      <dsp:nvSpPr>
        <dsp:cNvPr id="0" name=""/>
        <dsp:cNvSpPr/>
      </dsp:nvSpPr>
      <dsp:spPr>
        <a:xfrm>
          <a:off x="1886991" y="1829816"/>
          <a:ext cx="1549036" cy="1566778"/>
        </a:xfrm>
        <a:prstGeom prst="round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t" anchorCtr="0">
          <a:noAutofit/>
        </a:bodyPr>
        <a:lstStyle/>
        <a:p>
          <a:pPr marL="0" lvl="0" indent="0" algn="ctr" defTabSz="577850">
            <a:lnSpc>
              <a:spcPct val="90000"/>
            </a:lnSpc>
            <a:spcBef>
              <a:spcPct val="0"/>
            </a:spcBef>
            <a:spcAft>
              <a:spcPct val="35000"/>
            </a:spcAft>
            <a:buNone/>
          </a:pPr>
          <a:endParaRPr lang="en-US" sz="1300" b="1" kern="1200" dirty="0"/>
        </a:p>
        <a:p>
          <a:pPr marL="0" lvl="0" indent="0" algn="ctr" defTabSz="577850">
            <a:lnSpc>
              <a:spcPct val="90000"/>
            </a:lnSpc>
            <a:spcBef>
              <a:spcPct val="0"/>
            </a:spcBef>
            <a:spcAft>
              <a:spcPct val="35000"/>
            </a:spcAft>
            <a:buNone/>
          </a:pPr>
          <a:r>
            <a:rPr lang="en-US" sz="1300" b="1" kern="1200" dirty="0"/>
            <a:t>Get Help </a:t>
          </a:r>
        </a:p>
        <a:p>
          <a:pPr marL="57150" lvl="1" indent="-57150" algn="l" defTabSz="444500">
            <a:lnSpc>
              <a:spcPct val="90000"/>
            </a:lnSpc>
            <a:spcBef>
              <a:spcPct val="0"/>
            </a:spcBef>
            <a:spcAft>
              <a:spcPct val="15000"/>
            </a:spcAft>
            <a:buChar char="•"/>
          </a:pPr>
          <a:r>
            <a:rPr lang="en-US" sz="1000" b="0" i="0" u="none" kern="1200" dirty="0"/>
            <a:t>Seeking assistance from a trusted adult, mediator, or authority when a conflict is serious or unsafe</a:t>
          </a:r>
          <a:endParaRPr lang="en-US" sz="1000" kern="1200" dirty="0"/>
        </a:p>
      </dsp:txBody>
      <dsp:txXfrm>
        <a:off x="1962609" y="1905434"/>
        <a:ext cx="1397800" cy="1415542"/>
      </dsp:txXfrm>
    </dsp:sp>
    <dsp:sp modelId="{E2C2E85E-4030-A440-B0E7-0CE42C5E171A}">
      <dsp:nvSpPr>
        <dsp:cNvPr id="0" name=""/>
        <dsp:cNvSpPr/>
      </dsp:nvSpPr>
      <dsp:spPr>
        <a:xfrm>
          <a:off x="3432832" y="1829816"/>
          <a:ext cx="1549036" cy="1566778"/>
        </a:xfrm>
        <a:prstGeom prst="round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t" anchorCtr="0">
          <a:noAutofit/>
        </a:bodyPr>
        <a:lstStyle/>
        <a:p>
          <a:pPr marL="0" lvl="0" indent="0" algn="ctr" defTabSz="577850">
            <a:lnSpc>
              <a:spcPct val="90000"/>
            </a:lnSpc>
            <a:spcBef>
              <a:spcPct val="0"/>
            </a:spcBef>
            <a:spcAft>
              <a:spcPct val="35000"/>
            </a:spcAft>
            <a:buNone/>
          </a:pPr>
          <a:endParaRPr lang="en-US" sz="1300" b="1" kern="1200" dirty="0"/>
        </a:p>
        <a:p>
          <a:pPr marL="0" lvl="0" indent="0" algn="ctr" defTabSz="577850">
            <a:lnSpc>
              <a:spcPct val="90000"/>
            </a:lnSpc>
            <a:spcBef>
              <a:spcPct val="0"/>
            </a:spcBef>
            <a:spcAft>
              <a:spcPct val="35000"/>
            </a:spcAft>
            <a:buNone/>
          </a:pPr>
          <a:r>
            <a:rPr lang="en-US" sz="1300" b="1" kern="1200" dirty="0"/>
            <a:t>Compromise </a:t>
          </a:r>
        </a:p>
        <a:p>
          <a:pPr marL="57150" lvl="1" indent="-57150" algn="l" defTabSz="444500">
            <a:lnSpc>
              <a:spcPct val="90000"/>
            </a:lnSpc>
            <a:spcBef>
              <a:spcPct val="0"/>
            </a:spcBef>
            <a:spcAft>
              <a:spcPct val="15000"/>
            </a:spcAft>
            <a:buChar char="•"/>
          </a:pPr>
          <a:r>
            <a:rPr lang="en-US" sz="1000" b="0" i="0" u="none" kern="1200" dirty="0"/>
            <a:t>Finding a middle ground where both sides give a little to resolve the issue.</a:t>
          </a:r>
          <a:endParaRPr lang="en-US" sz="1000" kern="1200" dirty="0"/>
        </a:p>
      </dsp:txBody>
      <dsp:txXfrm>
        <a:off x="3508450" y="1905434"/>
        <a:ext cx="1397800" cy="141554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8C30ED-3E22-9F44-AC87-A52EDD29C906}">
      <dsp:nvSpPr>
        <dsp:cNvPr id="0" name=""/>
        <dsp:cNvSpPr/>
      </dsp:nvSpPr>
      <dsp:spPr>
        <a:xfrm>
          <a:off x="1594144" y="0"/>
          <a:ext cx="3680572" cy="3680572"/>
        </a:xfrm>
        <a:prstGeom prst="diamond">
          <a:avLst/>
        </a:prstGeom>
        <a:solidFill>
          <a:schemeClr val="dk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6DACE43-744D-2F4D-AA3E-83CAB45DDE80}">
      <dsp:nvSpPr>
        <dsp:cNvPr id="0" name=""/>
        <dsp:cNvSpPr/>
      </dsp:nvSpPr>
      <dsp:spPr>
        <a:xfrm>
          <a:off x="1886991" y="283976"/>
          <a:ext cx="1549036" cy="1566778"/>
        </a:xfrm>
        <a:prstGeom prst="round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t" anchorCtr="0">
          <a:noAutofit/>
        </a:bodyPr>
        <a:lstStyle/>
        <a:p>
          <a:pPr marL="0" lvl="0" indent="0" algn="ctr" defTabSz="577850">
            <a:lnSpc>
              <a:spcPct val="90000"/>
            </a:lnSpc>
            <a:spcBef>
              <a:spcPct val="0"/>
            </a:spcBef>
            <a:spcAft>
              <a:spcPct val="35000"/>
            </a:spcAft>
            <a:buNone/>
          </a:pPr>
          <a:endParaRPr lang="en-US" sz="1300" b="1" kern="1200" dirty="0"/>
        </a:p>
        <a:p>
          <a:pPr marL="0" lvl="0" indent="0" algn="ctr" defTabSz="577850">
            <a:lnSpc>
              <a:spcPct val="90000"/>
            </a:lnSpc>
            <a:spcBef>
              <a:spcPct val="0"/>
            </a:spcBef>
            <a:spcAft>
              <a:spcPct val="35000"/>
            </a:spcAft>
            <a:buNone/>
          </a:pPr>
          <a:r>
            <a:rPr lang="en-US" sz="1300" b="1" kern="1200" dirty="0"/>
            <a:t>Talk it out</a:t>
          </a:r>
        </a:p>
        <a:p>
          <a:pPr marL="57150" lvl="1" indent="-57150" algn="l" defTabSz="444500">
            <a:lnSpc>
              <a:spcPct val="90000"/>
            </a:lnSpc>
            <a:spcBef>
              <a:spcPct val="0"/>
            </a:spcBef>
            <a:spcAft>
              <a:spcPct val="15000"/>
            </a:spcAft>
            <a:buChar char="•"/>
          </a:pPr>
          <a:r>
            <a:rPr lang="en-US" sz="1000" b="0" i="0" u="none" kern="1200" dirty="0"/>
            <a:t>Using calm and respectful communication to discuss the issue.</a:t>
          </a:r>
          <a:r>
            <a:rPr lang="en-US" sz="1000" kern="1200" dirty="0"/>
            <a:t> </a:t>
          </a:r>
        </a:p>
      </dsp:txBody>
      <dsp:txXfrm>
        <a:off x="1962609" y="359594"/>
        <a:ext cx="1397800" cy="1415542"/>
      </dsp:txXfrm>
    </dsp:sp>
    <dsp:sp modelId="{1F202EB1-E15C-ED4B-B51E-E2E047008F8B}">
      <dsp:nvSpPr>
        <dsp:cNvPr id="0" name=""/>
        <dsp:cNvSpPr/>
      </dsp:nvSpPr>
      <dsp:spPr>
        <a:xfrm>
          <a:off x="3432832" y="283976"/>
          <a:ext cx="1549036" cy="1566778"/>
        </a:xfrm>
        <a:prstGeom prst="round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t" anchorCtr="0">
          <a:noAutofit/>
        </a:bodyPr>
        <a:lstStyle/>
        <a:p>
          <a:pPr marL="0" lvl="0" indent="0" algn="ctr" defTabSz="577850">
            <a:lnSpc>
              <a:spcPct val="90000"/>
            </a:lnSpc>
            <a:spcBef>
              <a:spcPct val="0"/>
            </a:spcBef>
            <a:spcAft>
              <a:spcPct val="35000"/>
            </a:spcAft>
            <a:buNone/>
          </a:pPr>
          <a:endParaRPr lang="en-US" sz="1300" b="1" kern="1200" dirty="0"/>
        </a:p>
        <a:p>
          <a:pPr marL="0" lvl="0" indent="0" algn="ctr" defTabSz="577850">
            <a:lnSpc>
              <a:spcPct val="90000"/>
            </a:lnSpc>
            <a:spcBef>
              <a:spcPct val="0"/>
            </a:spcBef>
            <a:spcAft>
              <a:spcPct val="35000"/>
            </a:spcAft>
            <a:buNone/>
          </a:pPr>
          <a:r>
            <a:rPr lang="en-US" sz="1300" b="1" kern="1200" dirty="0"/>
            <a:t>Walk Away</a:t>
          </a:r>
        </a:p>
        <a:p>
          <a:pPr marL="57150" lvl="1" indent="-57150" algn="l" defTabSz="444500">
            <a:lnSpc>
              <a:spcPct val="90000"/>
            </a:lnSpc>
            <a:spcBef>
              <a:spcPct val="0"/>
            </a:spcBef>
            <a:spcAft>
              <a:spcPct val="15000"/>
            </a:spcAft>
            <a:buChar char="•"/>
          </a:pPr>
          <a:r>
            <a:rPr lang="en-US" sz="1000" b="0" i="0" u="none" kern="1200" dirty="0"/>
            <a:t>Leaving a conflict before it gets worse to avoid further harm.</a:t>
          </a:r>
          <a:endParaRPr lang="en-US" sz="1000" kern="1200" dirty="0"/>
        </a:p>
      </dsp:txBody>
      <dsp:txXfrm>
        <a:off x="3508450" y="359594"/>
        <a:ext cx="1397800" cy="1415542"/>
      </dsp:txXfrm>
    </dsp:sp>
    <dsp:sp modelId="{C8C89330-53AE-374E-B950-B033852FCAF6}">
      <dsp:nvSpPr>
        <dsp:cNvPr id="0" name=""/>
        <dsp:cNvSpPr/>
      </dsp:nvSpPr>
      <dsp:spPr>
        <a:xfrm>
          <a:off x="1886991" y="1829816"/>
          <a:ext cx="1549036" cy="1566778"/>
        </a:xfrm>
        <a:prstGeom prst="round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t" anchorCtr="0">
          <a:noAutofit/>
        </a:bodyPr>
        <a:lstStyle/>
        <a:p>
          <a:pPr marL="0" lvl="0" indent="0" algn="ctr" defTabSz="577850">
            <a:lnSpc>
              <a:spcPct val="90000"/>
            </a:lnSpc>
            <a:spcBef>
              <a:spcPct val="0"/>
            </a:spcBef>
            <a:spcAft>
              <a:spcPct val="35000"/>
            </a:spcAft>
            <a:buNone/>
          </a:pPr>
          <a:endParaRPr lang="en-US" sz="1300" b="1" kern="1200" dirty="0"/>
        </a:p>
        <a:p>
          <a:pPr marL="0" lvl="0" indent="0" algn="ctr" defTabSz="577850">
            <a:lnSpc>
              <a:spcPct val="90000"/>
            </a:lnSpc>
            <a:spcBef>
              <a:spcPct val="0"/>
            </a:spcBef>
            <a:spcAft>
              <a:spcPct val="35000"/>
            </a:spcAft>
            <a:buNone/>
          </a:pPr>
          <a:r>
            <a:rPr lang="en-US" sz="1300" b="1" kern="1200" dirty="0"/>
            <a:t>Get Help </a:t>
          </a:r>
        </a:p>
        <a:p>
          <a:pPr marL="57150" lvl="1" indent="-57150" algn="l" defTabSz="444500">
            <a:lnSpc>
              <a:spcPct val="90000"/>
            </a:lnSpc>
            <a:spcBef>
              <a:spcPct val="0"/>
            </a:spcBef>
            <a:spcAft>
              <a:spcPct val="15000"/>
            </a:spcAft>
            <a:buChar char="•"/>
          </a:pPr>
          <a:r>
            <a:rPr lang="en-US" sz="1000" b="0" i="0" u="none" kern="1200" dirty="0"/>
            <a:t>Seeking assistance from a trusted adult, mediator, or authority when a conflict is serious or unsafe</a:t>
          </a:r>
          <a:endParaRPr lang="en-US" sz="1000" kern="1200" dirty="0"/>
        </a:p>
      </dsp:txBody>
      <dsp:txXfrm>
        <a:off x="1962609" y="1905434"/>
        <a:ext cx="1397800" cy="1415542"/>
      </dsp:txXfrm>
    </dsp:sp>
    <dsp:sp modelId="{E2C2E85E-4030-A440-B0E7-0CE42C5E171A}">
      <dsp:nvSpPr>
        <dsp:cNvPr id="0" name=""/>
        <dsp:cNvSpPr/>
      </dsp:nvSpPr>
      <dsp:spPr>
        <a:xfrm>
          <a:off x="3432832" y="1829816"/>
          <a:ext cx="1549036" cy="1566778"/>
        </a:xfrm>
        <a:prstGeom prst="round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t" anchorCtr="0">
          <a:noAutofit/>
        </a:bodyPr>
        <a:lstStyle/>
        <a:p>
          <a:pPr marL="0" lvl="0" indent="0" algn="ctr" defTabSz="577850">
            <a:lnSpc>
              <a:spcPct val="90000"/>
            </a:lnSpc>
            <a:spcBef>
              <a:spcPct val="0"/>
            </a:spcBef>
            <a:spcAft>
              <a:spcPct val="35000"/>
            </a:spcAft>
            <a:buNone/>
          </a:pPr>
          <a:endParaRPr lang="en-US" sz="1300" b="1" kern="1200" dirty="0"/>
        </a:p>
        <a:p>
          <a:pPr marL="0" lvl="0" indent="0" algn="ctr" defTabSz="577850">
            <a:lnSpc>
              <a:spcPct val="90000"/>
            </a:lnSpc>
            <a:spcBef>
              <a:spcPct val="0"/>
            </a:spcBef>
            <a:spcAft>
              <a:spcPct val="35000"/>
            </a:spcAft>
            <a:buNone/>
          </a:pPr>
          <a:r>
            <a:rPr lang="en-US" sz="1300" b="1" kern="1200" dirty="0"/>
            <a:t>Compromise </a:t>
          </a:r>
        </a:p>
        <a:p>
          <a:pPr marL="57150" lvl="1" indent="-57150" algn="l" defTabSz="444500">
            <a:lnSpc>
              <a:spcPct val="90000"/>
            </a:lnSpc>
            <a:spcBef>
              <a:spcPct val="0"/>
            </a:spcBef>
            <a:spcAft>
              <a:spcPct val="15000"/>
            </a:spcAft>
            <a:buChar char="•"/>
          </a:pPr>
          <a:r>
            <a:rPr lang="en-US" sz="1000" b="0" i="0" u="none" kern="1200" dirty="0"/>
            <a:t>Finding a middle ground where both sides give a little to resolve the issue.</a:t>
          </a:r>
          <a:endParaRPr lang="en-US" sz="1000" kern="1200" dirty="0"/>
        </a:p>
      </dsp:txBody>
      <dsp:txXfrm>
        <a:off x="3508450" y="1905434"/>
        <a:ext cx="1397800" cy="141554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8C30ED-3E22-9F44-AC87-A52EDD29C906}">
      <dsp:nvSpPr>
        <dsp:cNvPr id="0" name=""/>
        <dsp:cNvSpPr/>
      </dsp:nvSpPr>
      <dsp:spPr>
        <a:xfrm>
          <a:off x="1594144" y="0"/>
          <a:ext cx="3680572" cy="3680572"/>
        </a:xfrm>
        <a:prstGeom prst="diamond">
          <a:avLst/>
        </a:prstGeom>
        <a:solidFill>
          <a:schemeClr val="dk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6DACE43-744D-2F4D-AA3E-83CAB45DDE80}">
      <dsp:nvSpPr>
        <dsp:cNvPr id="0" name=""/>
        <dsp:cNvSpPr/>
      </dsp:nvSpPr>
      <dsp:spPr>
        <a:xfrm>
          <a:off x="1886991" y="283976"/>
          <a:ext cx="1549036" cy="1566778"/>
        </a:xfrm>
        <a:prstGeom prst="round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t" anchorCtr="0">
          <a:noAutofit/>
        </a:bodyPr>
        <a:lstStyle/>
        <a:p>
          <a:pPr marL="0" lvl="0" indent="0" algn="ctr" defTabSz="577850">
            <a:lnSpc>
              <a:spcPct val="90000"/>
            </a:lnSpc>
            <a:spcBef>
              <a:spcPct val="0"/>
            </a:spcBef>
            <a:spcAft>
              <a:spcPct val="35000"/>
            </a:spcAft>
            <a:buNone/>
          </a:pPr>
          <a:endParaRPr lang="en-US" sz="1300" b="1" kern="1200" dirty="0"/>
        </a:p>
        <a:p>
          <a:pPr marL="0" lvl="0" indent="0" algn="ctr" defTabSz="577850">
            <a:lnSpc>
              <a:spcPct val="90000"/>
            </a:lnSpc>
            <a:spcBef>
              <a:spcPct val="0"/>
            </a:spcBef>
            <a:spcAft>
              <a:spcPct val="35000"/>
            </a:spcAft>
            <a:buNone/>
          </a:pPr>
          <a:r>
            <a:rPr lang="en-US" sz="1300" b="1" kern="1200" dirty="0"/>
            <a:t>Talk it out</a:t>
          </a:r>
        </a:p>
        <a:p>
          <a:pPr marL="57150" lvl="1" indent="-57150" algn="l" defTabSz="444500">
            <a:lnSpc>
              <a:spcPct val="90000"/>
            </a:lnSpc>
            <a:spcBef>
              <a:spcPct val="0"/>
            </a:spcBef>
            <a:spcAft>
              <a:spcPct val="15000"/>
            </a:spcAft>
            <a:buChar char="•"/>
          </a:pPr>
          <a:r>
            <a:rPr lang="en-US" sz="1000" b="0" i="0" u="none" kern="1200" dirty="0"/>
            <a:t>Using calm and respectful communication to discuss the issue.</a:t>
          </a:r>
          <a:r>
            <a:rPr lang="en-US" sz="1000" kern="1200" dirty="0"/>
            <a:t> </a:t>
          </a:r>
        </a:p>
      </dsp:txBody>
      <dsp:txXfrm>
        <a:off x="1962609" y="359594"/>
        <a:ext cx="1397800" cy="1415542"/>
      </dsp:txXfrm>
    </dsp:sp>
    <dsp:sp modelId="{1F202EB1-E15C-ED4B-B51E-E2E047008F8B}">
      <dsp:nvSpPr>
        <dsp:cNvPr id="0" name=""/>
        <dsp:cNvSpPr/>
      </dsp:nvSpPr>
      <dsp:spPr>
        <a:xfrm>
          <a:off x="3432832" y="283976"/>
          <a:ext cx="1549036" cy="1566778"/>
        </a:xfrm>
        <a:prstGeom prst="round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t" anchorCtr="0">
          <a:noAutofit/>
        </a:bodyPr>
        <a:lstStyle/>
        <a:p>
          <a:pPr marL="0" lvl="0" indent="0" algn="ctr" defTabSz="577850">
            <a:lnSpc>
              <a:spcPct val="90000"/>
            </a:lnSpc>
            <a:spcBef>
              <a:spcPct val="0"/>
            </a:spcBef>
            <a:spcAft>
              <a:spcPct val="35000"/>
            </a:spcAft>
            <a:buNone/>
          </a:pPr>
          <a:endParaRPr lang="en-US" sz="1300" b="1" kern="1200" dirty="0"/>
        </a:p>
        <a:p>
          <a:pPr marL="0" lvl="0" indent="0" algn="ctr" defTabSz="577850">
            <a:lnSpc>
              <a:spcPct val="90000"/>
            </a:lnSpc>
            <a:spcBef>
              <a:spcPct val="0"/>
            </a:spcBef>
            <a:spcAft>
              <a:spcPct val="35000"/>
            </a:spcAft>
            <a:buNone/>
          </a:pPr>
          <a:r>
            <a:rPr lang="en-US" sz="1300" b="1" kern="1200" dirty="0"/>
            <a:t>Walk Away</a:t>
          </a:r>
        </a:p>
        <a:p>
          <a:pPr marL="57150" lvl="1" indent="-57150" algn="l" defTabSz="444500">
            <a:lnSpc>
              <a:spcPct val="90000"/>
            </a:lnSpc>
            <a:spcBef>
              <a:spcPct val="0"/>
            </a:spcBef>
            <a:spcAft>
              <a:spcPct val="15000"/>
            </a:spcAft>
            <a:buChar char="•"/>
          </a:pPr>
          <a:r>
            <a:rPr lang="en-US" sz="1000" b="0" i="0" u="none" kern="1200" dirty="0"/>
            <a:t>Leaving a conflict before it gets worse to avoid further harm.</a:t>
          </a:r>
          <a:endParaRPr lang="en-US" sz="1000" kern="1200" dirty="0"/>
        </a:p>
      </dsp:txBody>
      <dsp:txXfrm>
        <a:off x="3508450" y="359594"/>
        <a:ext cx="1397800" cy="1415542"/>
      </dsp:txXfrm>
    </dsp:sp>
    <dsp:sp modelId="{C8C89330-53AE-374E-B950-B033852FCAF6}">
      <dsp:nvSpPr>
        <dsp:cNvPr id="0" name=""/>
        <dsp:cNvSpPr/>
      </dsp:nvSpPr>
      <dsp:spPr>
        <a:xfrm>
          <a:off x="1886991" y="1829816"/>
          <a:ext cx="1549036" cy="1566778"/>
        </a:xfrm>
        <a:prstGeom prst="round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t" anchorCtr="0">
          <a:noAutofit/>
        </a:bodyPr>
        <a:lstStyle/>
        <a:p>
          <a:pPr marL="0" lvl="0" indent="0" algn="ctr" defTabSz="577850">
            <a:lnSpc>
              <a:spcPct val="90000"/>
            </a:lnSpc>
            <a:spcBef>
              <a:spcPct val="0"/>
            </a:spcBef>
            <a:spcAft>
              <a:spcPct val="35000"/>
            </a:spcAft>
            <a:buNone/>
          </a:pPr>
          <a:endParaRPr lang="en-US" sz="1300" b="1" kern="1200" dirty="0"/>
        </a:p>
        <a:p>
          <a:pPr marL="0" lvl="0" indent="0" algn="ctr" defTabSz="577850">
            <a:lnSpc>
              <a:spcPct val="90000"/>
            </a:lnSpc>
            <a:spcBef>
              <a:spcPct val="0"/>
            </a:spcBef>
            <a:spcAft>
              <a:spcPct val="35000"/>
            </a:spcAft>
            <a:buNone/>
          </a:pPr>
          <a:r>
            <a:rPr lang="en-US" sz="1300" b="1" kern="1200" dirty="0"/>
            <a:t>Get Help </a:t>
          </a:r>
        </a:p>
        <a:p>
          <a:pPr marL="57150" lvl="1" indent="-57150" algn="l" defTabSz="444500">
            <a:lnSpc>
              <a:spcPct val="90000"/>
            </a:lnSpc>
            <a:spcBef>
              <a:spcPct val="0"/>
            </a:spcBef>
            <a:spcAft>
              <a:spcPct val="15000"/>
            </a:spcAft>
            <a:buChar char="•"/>
          </a:pPr>
          <a:r>
            <a:rPr lang="en-US" sz="1000" b="0" i="0" u="none" kern="1200" dirty="0"/>
            <a:t>Seeking assistance from a trusted adult, mediator, or authority when a conflict is serious or unsafe</a:t>
          </a:r>
          <a:endParaRPr lang="en-US" sz="1000" kern="1200" dirty="0"/>
        </a:p>
      </dsp:txBody>
      <dsp:txXfrm>
        <a:off x="1962609" y="1905434"/>
        <a:ext cx="1397800" cy="1415542"/>
      </dsp:txXfrm>
    </dsp:sp>
    <dsp:sp modelId="{E2C2E85E-4030-A440-B0E7-0CE42C5E171A}">
      <dsp:nvSpPr>
        <dsp:cNvPr id="0" name=""/>
        <dsp:cNvSpPr/>
      </dsp:nvSpPr>
      <dsp:spPr>
        <a:xfrm>
          <a:off x="3432832" y="1829816"/>
          <a:ext cx="1549036" cy="1566778"/>
        </a:xfrm>
        <a:prstGeom prst="round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t" anchorCtr="0">
          <a:noAutofit/>
        </a:bodyPr>
        <a:lstStyle/>
        <a:p>
          <a:pPr marL="0" lvl="0" indent="0" algn="ctr" defTabSz="577850">
            <a:lnSpc>
              <a:spcPct val="90000"/>
            </a:lnSpc>
            <a:spcBef>
              <a:spcPct val="0"/>
            </a:spcBef>
            <a:spcAft>
              <a:spcPct val="35000"/>
            </a:spcAft>
            <a:buNone/>
          </a:pPr>
          <a:endParaRPr lang="en-US" sz="1300" b="1" kern="1200" dirty="0"/>
        </a:p>
        <a:p>
          <a:pPr marL="0" lvl="0" indent="0" algn="ctr" defTabSz="577850">
            <a:lnSpc>
              <a:spcPct val="90000"/>
            </a:lnSpc>
            <a:spcBef>
              <a:spcPct val="0"/>
            </a:spcBef>
            <a:spcAft>
              <a:spcPct val="35000"/>
            </a:spcAft>
            <a:buNone/>
          </a:pPr>
          <a:r>
            <a:rPr lang="en-US" sz="1300" b="1" kern="1200" dirty="0"/>
            <a:t>Compromise </a:t>
          </a:r>
        </a:p>
        <a:p>
          <a:pPr marL="57150" lvl="1" indent="-57150" algn="l" defTabSz="444500">
            <a:lnSpc>
              <a:spcPct val="90000"/>
            </a:lnSpc>
            <a:spcBef>
              <a:spcPct val="0"/>
            </a:spcBef>
            <a:spcAft>
              <a:spcPct val="15000"/>
            </a:spcAft>
            <a:buChar char="•"/>
          </a:pPr>
          <a:r>
            <a:rPr lang="en-US" sz="1000" b="0" i="0" u="none" kern="1200" dirty="0"/>
            <a:t>Finding a middle ground where both sides give a little to resolve the issue.</a:t>
          </a:r>
          <a:endParaRPr lang="en-US" sz="1000" kern="1200" dirty="0"/>
        </a:p>
      </dsp:txBody>
      <dsp:txXfrm>
        <a:off x="3508450" y="1905434"/>
        <a:ext cx="1397800" cy="141554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8C30ED-3E22-9F44-AC87-A52EDD29C906}">
      <dsp:nvSpPr>
        <dsp:cNvPr id="0" name=""/>
        <dsp:cNvSpPr/>
      </dsp:nvSpPr>
      <dsp:spPr>
        <a:xfrm>
          <a:off x="1594144" y="0"/>
          <a:ext cx="3680572" cy="3680572"/>
        </a:xfrm>
        <a:prstGeom prst="diamond">
          <a:avLst/>
        </a:prstGeom>
        <a:solidFill>
          <a:schemeClr val="dk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6DACE43-744D-2F4D-AA3E-83CAB45DDE80}">
      <dsp:nvSpPr>
        <dsp:cNvPr id="0" name=""/>
        <dsp:cNvSpPr/>
      </dsp:nvSpPr>
      <dsp:spPr>
        <a:xfrm>
          <a:off x="1886991" y="283976"/>
          <a:ext cx="1549036" cy="1566778"/>
        </a:xfrm>
        <a:prstGeom prst="round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t" anchorCtr="0">
          <a:noAutofit/>
        </a:bodyPr>
        <a:lstStyle/>
        <a:p>
          <a:pPr marL="0" lvl="0" indent="0" algn="ctr" defTabSz="577850">
            <a:lnSpc>
              <a:spcPct val="90000"/>
            </a:lnSpc>
            <a:spcBef>
              <a:spcPct val="0"/>
            </a:spcBef>
            <a:spcAft>
              <a:spcPct val="35000"/>
            </a:spcAft>
            <a:buNone/>
          </a:pPr>
          <a:endParaRPr lang="en-US" sz="1300" b="1" kern="1200" dirty="0"/>
        </a:p>
        <a:p>
          <a:pPr marL="0" lvl="0" indent="0" algn="ctr" defTabSz="577850">
            <a:lnSpc>
              <a:spcPct val="90000"/>
            </a:lnSpc>
            <a:spcBef>
              <a:spcPct val="0"/>
            </a:spcBef>
            <a:spcAft>
              <a:spcPct val="35000"/>
            </a:spcAft>
            <a:buNone/>
          </a:pPr>
          <a:r>
            <a:rPr lang="en-US" sz="1300" b="1" kern="1200" dirty="0"/>
            <a:t>Talk it out</a:t>
          </a:r>
        </a:p>
        <a:p>
          <a:pPr marL="57150" lvl="1" indent="-57150" algn="l" defTabSz="444500">
            <a:lnSpc>
              <a:spcPct val="90000"/>
            </a:lnSpc>
            <a:spcBef>
              <a:spcPct val="0"/>
            </a:spcBef>
            <a:spcAft>
              <a:spcPct val="15000"/>
            </a:spcAft>
            <a:buChar char="•"/>
          </a:pPr>
          <a:r>
            <a:rPr lang="en-US" sz="1000" b="0" i="0" u="none" kern="1200" dirty="0"/>
            <a:t>Using calm and respectful communication to discuss the issue.</a:t>
          </a:r>
          <a:r>
            <a:rPr lang="en-US" sz="1000" kern="1200" dirty="0"/>
            <a:t> </a:t>
          </a:r>
        </a:p>
      </dsp:txBody>
      <dsp:txXfrm>
        <a:off x="1962609" y="359594"/>
        <a:ext cx="1397800" cy="1415542"/>
      </dsp:txXfrm>
    </dsp:sp>
    <dsp:sp modelId="{1F202EB1-E15C-ED4B-B51E-E2E047008F8B}">
      <dsp:nvSpPr>
        <dsp:cNvPr id="0" name=""/>
        <dsp:cNvSpPr/>
      </dsp:nvSpPr>
      <dsp:spPr>
        <a:xfrm>
          <a:off x="3432832" y="283976"/>
          <a:ext cx="1549036" cy="1566778"/>
        </a:xfrm>
        <a:prstGeom prst="round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t" anchorCtr="0">
          <a:noAutofit/>
        </a:bodyPr>
        <a:lstStyle/>
        <a:p>
          <a:pPr marL="0" lvl="0" indent="0" algn="ctr" defTabSz="577850">
            <a:lnSpc>
              <a:spcPct val="90000"/>
            </a:lnSpc>
            <a:spcBef>
              <a:spcPct val="0"/>
            </a:spcBef>
            <a:spcAft>
              <a:spcPct val="35000"/>
            </a:spcAft>
            <a:buNone/>
          </a:pPr>
          <a:endParaRPr lang="en-US" sz="1300" b="1" kern="1200" dirty="0"/>
        </a:p>
        <a:p>
          <a:pPr marL="0" lvl="0" indent="0" algn="ctr" defTabSz="577850">
            <a:lnSpc>
              <a:spcPct val="90000"/>
            </a:lnSpc>
            <a:spcBef>
              <a:spcPct val="0"/>
            </a:spcBef>
            <a:spcAft>
              <a:spcPct val="35000"/>
            </a:spcAft>
            <a:buNone/>
          </a:pPr>
          <a:r>
            <a:rPr lang="en-US" sz="1300" b="1" kern="1200" dirty="0"/>
            <a:t>Walk Away</a:t>
          </a:r>
        </a:p>
        <a:p>
          <a:pPr marL="57150" lvl="1" indent="-57150" algn="l" defTabSz="444500">
            <a:lnSpc>
              <a:spcPct val="90000"/>
            </a:lnSpc>
            <a:spcBef>
              <a:spcPct val="0"/>
            </a:spcBef>
            <a:spcAft>
              <a:spcPct val="15000"/>
            </a:spcAft>
            <a:buChar char="•"/>
          </a:pPr>
          <a:r>
            <a:rPr lang="en-US" sz="1000" b="0" i="0" u="none" kern="1200" dirty="0"/>
            <a:t>Leaving a conflict before it gets worse to avoid further harm.</a:t>
          </a:r>
          <a:endParaRPr lang="en-US" sz="1000" kern="1200" dirty="0"/>
        </a:p>
      </dsp:txBody>
      <dsp:txXfrm>
        <a:off x="3508450" y="359594"/>
        <a:ext cx="1397800" cy="1415542"/>
      </dsp:txXfrm>
    </dsp:sp>
    <dsp:sp modelId="{C8C89330-53AE-374E-B950-B033852FCAF6}">
      <dsp:nvSpPr>
        <dsp:cNvPr id="0" name=""/>
        <dsp:cNvSpPr/>
      </dsp:nvSpPr>
      <dsp:spPr>
        <a:xfrm>
          <a:off x="1886991" y="1829816"/>
          <a:ext cx="1549036" cy="1566778"/>
        </a:xfrm>
        <a:prstGeom prst="round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t" anchorCtr="0">
          <a:noAutofit/>
        </a:bodyPr>
        <a:lstStyle/>
        <a:p>
          <a:pPr marL="0" lvl="0" indent="0" algn="ctr" defTabSz="577850">
            <a:lnSpc>
              <a:spcPct val="90000"/>
            </a:lnSpc>
            <a:spcBef>
              <a:spcPct val="0"/>
            </a:spcBef>
            <a:spcAft>
              <a:spcPct val="35000"/>
            </a:spcAft>
            <a:buNone/>
          </a:pPr>
          <a:endParaRPr lang="en-US" sz="1300" b="1" kern="1200" dirty="0"/>
        </a:p>
        <a:p>
          <a:pPr marL="0" lvl="0" indent="0" algn="ctr" defTabSz="577850">
            <a:lnSpc>
              <a:spcPct val="90000"/>
            </a:lnSpc>
            <a:spcBef>
              <a:spcPct val="0"/>
            </a:spcBef>
            <a:spcAft>
              <a:spcPct val="35000"/>
            </a:spcAft>
            <a:buNone/>
          </a:pPr>
          <a:r>
            <a:rPr lang="en-US" sz="1300" b="1" kern="1200" dirty="0"/>
            <a:t>Get Help </a:t>
          </a:r>
        </a:p>
        <a:p>
          <a:pPr marL="57150" lvl="1" indent="-57150" algn="l" defTabSz="444500">
            <a:lnSpc>
              <a:spcPct val="90000"/>
            </a:lnSpc>
            <a:spcBef>
              <a:spcPct val="0"/>
            </a:spcBef>
            <a:spcAft>
              <a:spcPct val="15000"/>
            </a:spcAft>
            <a:buChar char="•"/>
          </a:pPr>
          <a:r>
            <a:rPr lang="en-US" sz="1000" b="0" i="0" u="none" kern="1200" dirty="0"/>
            <a:t>Seeking assistance from a trusted adult, mediator, or authority when a conflict is serious or unsafe</a:t>
          </a:r>
          <a:endParaRPr lang="en-US" sz="1000" kern="1200" dirty="0"/>
        </a:p>
      </dsp:txBody>
      <dsp:txXfrm>
        <a:off x="1962609" y="1905434"/>
        <a:ext cx="1397800" cy="1415542"/>
      </dsp:txXfrm>
    </dsp:sp>
    <dsp:sp modelId="{E2C2E85E-4030-A440-B0E7-0CE42C5E171A}">
      <dsp:nvSpPr>
        <dsp:cNvPr id="0" name=""/>
        <dsp:cNvSpPr/>
      </dsp:nvSpPr>
      <dsp:spPr>
        <a:xfrm>
          <a:off x="3432832" y="1829816"/>
          <a:ext cx="1549036" cy="1566778"/>
        </a:xfrm>
        <a:prstGeom prst="round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t" anchorCtr="0">
          <a:noAutofit/>
        </a:bodyPr>
        <a:lstStyle/>
        <a:p>
          <a:pPr marL="0" lvl="0" indent="0" algn="ctr" defTabSz="577850">
            <a:lnSpc>
              <a:spcPct val="90000"/>
            </a:lnSpc>
            <a:spcBef>
              <a:spcPct val="0"/>
            </a:spcBef>
            <a:spcAft>
              <a:spcPct val="35000"/>
            </a:spcAft>
            <a:buNone/>
          </a:pPr>
          <a:endParaRPr lang="en-US" sz="1300" b="1" kern="1200" dirty="0"/>
        </a:p>
        <a:p>
          <a:pPr marL="0" lvl="0" indent="0" algn="ctr" defTabSz="577850">
            <a:lnSpc>
              <a:spcPct val="90000"/>
            </a:lnSpc>
            <a:spcBef>
              <a:spcPct val="0"/>
            </a:spcBef>
            <a:spcAft>
              <a:spcPct val="35000"/>
            </a:spcAft>
            <a:buNone/>
          </a:pPr>
          <a:r>
            <a:rPr lang="en-US" sz="1300" b="1" kern="1200" dirty="0"/>
            <a:t>Compromise </a:t>
          </a:r>
        </a:p>
        <a:p>
          <a:pPr marL="57150" lvl="1" indent="-57150" algn="l" defTabSz="444500">
            <a:lnSpc>
              <a:spcPct val="90000"/>
            </a:lnSpc>
            <a:spcBef>
              <a:spcPct val="0"/>
            </a:spcBef>
            <a:spcAft>
              <a:spcPct val="15000"/>
            </a:spcAft>
            <a:buChar char="•"/>
          </a:pPr>
          <a:r>
            <a:rPr lang="en-US" sz="1000" b="0" i="0" u="none" kern="1200" dirty="0"/>
            <a:t>Finding a middle ground where both sides give a little to resolve the issue.</a:t>
          </a:r>
          <a:endParaRPr lang="en-US" sz="1000" kern="1200" dirty="0"/>
        </a:p>
      </dsp:txBody>
      <dsp:txXfrm>
        <a:off x="3508450" y="1905434"/>
        <a:ext cx="1397800" cy="1415542"/>
      </dsp:txXfrm>
    </dsp:sp>
  </dsp:spTree>
</dsp:drawing>
</file>

<file path=ppt/diagrams/layout1.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5.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8B0BD6-8657-D34B-9B48-3EDFA8E34BCF}" type="datetimeFigureOut">
              <a:rPr lang="en-GB" smtClean="0"/>
              <a:t>16/06/2025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D40453-32F4-FD49-A511-C9562749BBCD}" type="slidenum">
              <a:rPr lang="en-GB" smtClean="0"/>
              <a:t>‹#›</a:t>
            </a:fld>
            <a:endParaRPr lang="en-GB"/>
          </a:p>
        </p:txBody>
      </p:sp>
    </p:spTree>
    <p:extLst>
      <p:ext uri="{BB962C8B-B14F-4D97-AF65-F5344CB8AC3E}">
        <p14:creationId xmlns:p14="http://schemas.microsoft.com/office/powerpoint/2010/main" val="1277690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FD1EB67-CFC6-7444-A338-A731D69E19C5}" type="slidenum">
              <a:rPr lang="en-GB" smtClean="0"/>
              <a:t>6</a:t>
            </a:fld>
            <a:endParaRPr lang="en-GB"/>
          </a:p>
        </p:txBody>
      </p:sp>
    </p:spTree>
    <p:extLst>
      <p:ext uri="{BB962C8B-B14F-4D97-AF65-F5344CB8AC3E}">
        <p14:creationId xmlns:p14="http://schemas.microsoft.com/office/powerpoint/2010/main" val="26576983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866ED-BB61-CC09-BE96-E96AB72176A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1D90439-90A4-E42C-D272-5F944743EAC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C4231D3-0692-87BA-CE05-47761C13CF64}"/>
              </a:ext>
            </a:extLst>
          </p:cNvPr>
          <p:cNvSpPr>
            <a:spLocks noGrp="1"/>
          </p:cNvSpPr>
          <p:nvPr>
            <p:ph type="dt" sz="half" idx="10"/>
          </p:nvPr>
        </p:nvSpPr>
        <p:spPr/>
        <p:txBody>
          <a:bodyPr/>
          <a:lstStyle/>
          <a:p>
            <a:fld id="{2282DF89-8DCA-AE4D-8FFB-6862B955E187}" type="datetimeFigureOut">
              <a:rPr lang="en-GB" smtClean="0"/>
              <a:t>16/06/2025</a:t>
            </a:fld>
            <a:endParaRPr lang="en-GB"/>
          </a:p>
        </p:txBody>
      </p:sp>
      <p:sp>
        <p:nvSpPr>
          <p:cNvPr id="5" name="Footer Placeholder 4">
            <a:extLst>
              <a:ext uri="{FF2B5EF4-FFF2-40B4-BE49-F238E27FC236}">
                <a16:creationId xmlns:a16="http://schemas.microsoft.com/office/drawing/2014/main" id="{2E46E926-1404-2878-AA8C-1DB2F718494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0E989C2-AE9D-5DC6-E432-A1A26E1A21EB}"/>
              </a:ext>
            </a:extLst>
          </p:cNvPr>
          <p:cNvSpPr>
            <a:spLocks noGrp="1"/>
          </p:cNvSpPr>
          <p:nvPr>
            <p:ph type="sldNum" sz="quarter" idx="12"/>
          </p:nvPr>
        </p:nvSpPr>
        <p:spPr/>
        <p:txBody>
          <a:bodyPr/>
          <a:lstStyle/>
          <a:p>
            <a:fld id="{1B30ED95-4507-6F4D-9CB7-8E6A568ED1B3}" type="slidenum">
              <a:rPr lang="en-GB" smtClean="0"/>
              <a:t>‹#›</a:t>
            </a:fld>
            <a:endParaRPr lang="en-GB"/>
          </a:p>
        </p:txBody>
      </p:sp>
    </p:spTree>
    <p:extLst>
      <p:ext uri="{BB962C8B-B14F-4D97-AF65-F5344CB8AC3E}">
        <p14:creationId xmlns:p14="http://schemas.microsoft.com/office/powerpoint/2010/main" val="2957838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2AD942-7382-732C-665A-E9F418962D2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FD307B2-6BE5-2E7E-E404-1A6EAA95694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7E72DDE-E6FD-3B5C-DC5F-CA2BC919B6C9}"/>
              </a:ext>
            </a:extLst>
          </p:cNvPr>
          <p:cNvSpPr>
            <a:spLocks noGrp="1"/>
          </p:cNvSpPr>
          <p:nvPr>
            <p:ph type="dt" sz="half" idx="10"/>
          </p:nvPr>
        </p:nvSpPr>
        <p:spPr/>
        <p:txBody>
          <a:bodyPr/>
          <a:lstStyle/>
          <a:p>
            <a:fld id="{2282DF89-8DCA-AE4D-8FFB-6862B955E187}" type="datetimeFigureOut">
              <a:rPr lang="en-GB" smtClean="0"/>
              <a:t>16/06/2025</a:t>
            </a:fld>
            <a:endParaRPr lang="en-GB"/>
          </a:p>
        </p:txBody>
      </p:sp>
      <p:sp>
        <p:nvSpPr>
          <p:cNvPr id="5" name="Footer Placeholder 4">
            <a:extLst>
              <a:ext uri="{FF2B5EF4-FFF2-40B4-BE49-F238E27FC236}">
                <a16:creationId xmlns:a16="http://schemas.microsoft.com/office/drawing/2014/main" id="{4F17B002-F851-B706-7067-E38BAE12101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1548F38-DEB7-C246-CA6C-CA2084FAB1DB}"/>
              </a:ext>
            </a:extLst>
          </p:cNvPr>
          <p:cNvSpPr>
            <a:spLocks noGrp="1"/>
          </p:cNvSpPr>
          <p:nvPr>
            <p:ph type="sldNum" sz="quarter" idx="12"/>
          </p:nvPr>
        </p:nvSpPr>
        <p:spPr/>
        <p:txBody>
          <a:bodyPr/>
          <a:lstStyle/>
          <a:p>
            <a:fld id="{1B30ED95-4507-6F4D-9CB7-8E6A568ED1B3}" type="slidenum">
              <a:rPr lang="en-GB" smtClean="0"/>
              <a:t>‹#›</a:t>
            </a:fld>
            <a:endParaRPr lang="en-GB"/>
          </a:p>
        </p:txBody>
      </p:sp>
    </p:spTree>
    <p:extLst>
      <p:ext uri="{BB962C8B-B14F-4D97-AF65-F5344CB8AC3E}">
        <p14:creationId xmlns:p14="http://schemas.microsoft.com/office/powerpoint/2010/main" val="31699062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8AD7296-0F5F-76B3-940F-96238DD2405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E15D9F4-637C-1EE5-D09B-97DE4E3D80E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A44E39D-2215-68BB-C971-795B0CE7CF53}"/>
              </a:ext>
            </a:extLst>
          </p:cNvPr>
          <p:cNvSpPr>
            <a:spLocks noGrp="1"/>
          </p:cNvSpPr>
          <p:nvPr>
            <p:ph type="dt" sz="half" idx="10"/>
          </p:nvPr>
        </p:nvSpPr>
        <p:spPr/>
        <p:txBody>
          <a:bodyPr/>
          <a:lstStyle/>
          <a:p>
            <a:fld id="{2282DF89-8DCA-AE4D-8FFB-6862B955E187}" type="datetimeFigureOut">
              <a:rPr lang="en-GB" smtClean="0"/>
              <a:t>16/06/2025</a:t>
            </a:fld>
            <a:endParaRPr lang="en-GB"/>
          </a:p>
        </p:txBody>
      </p:sp>
      <p:sp>
        <p:nvSpPr>
          <p:cNvPr id="5" name="Footer Placeholder 4">
            <a:extLst>
              <a:ext uri="{FF2B5EF4-FFF2-40B4-BE49-F238E27FC236}">
                <a16:creationId xmlns:a16="http://schemas.microsoft.com/office/drawing/2014/main" id="{12C04BC4-C7A9-3C76-60A1-B1227ED6A16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B97FC82-8E0E-2F95-7D2C-183FD37CEBFC}"/>
              </a:ext>
            </a:extLst>
          </p:cNvPr>
          <p:cNvSpPr>
            <a:spLocks noGrp="1"/>
          </p:cNvSpPr>
          <p:nvPr>
            <p:ph type="sldNum" sz="quarter" idx="12"/>
          </p:nvPr>
        </p:nvSpPr>
        <p:spPr/>
        <p:txBody>
          <a:bodyPr/>
          <a:lstStyle/>
          <a:p>
            <a:fld id="{1B30ED95-4507-6F4D-9CB7-8E6A568ED1B3}" type="slidenum">
              <a:rPr lang="en-GB" smtClean="0"/>
              <a:t>‹#›</a:t>
            </a:fld>
            <a:endParaRPr lang="en-GB"/>
          </a:p>
        </p:txBody>
      </p:sp>
    </p:spTree>
    <p:extLst>
      <p:ext uri="{BB962C8B-B14F-4D97-AF65-F5344CB8AC3E}">
        <p14:creationId xmlns:p14="http://schemas.microsoft.com/office/powerpoint/2010/main" val="201929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A780F-4BCB-9966-592E-85B1E24250F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C076C60-A177-8B32-8BA1-420B444BCC3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6A38A7C-E20F-1D0F-7BFB-65F569FDDF61}"/>
              </a:ext>
            </a:extLst>
          </p:cNvPr>
          <p:cNvSpPr>
            <a:spLocks noGrp="1"/>
          </p:cNvSpPr>
          <p:nvPr>
            <p:ph type="dt" sz="half" idx="10"/>
          </p:nvPr>
        </p:nvSpPr>
        <p:spPr/>
        <p:txBody>
          <a:bodyPr/>
          <a:lstStyle/>
          <a:p>
            <a:fld id="{2282DF89-8DCA-AE4D-8FFB-6862B955E187}" type="datetimeFigureOut">
              <a:rPr lang="en-GB" smtClean="0"/>
              <a:t>16/06/2025</a:t>
            </a:fld>
            <a:endParaRPr lang="en-GB"/>
          </a:p>
        </p:txBody>
      </p:sp>
      <p:sp>
        <p:nvSpPr>
          <p:cNvPr id="5" name="Footer Placeholder 4">
            <a:extLst>
              <a:ext uri="{FF2B5EF4-FFF2-40B4-BE49-F238E27FC236}">
                <a16:creationId xmlns:a16="http://schemas.microsoft.com/office/drawing/2014/main" id="{6DE5AB2B-E572-F03B-0028-661B422E2C1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CBC9233-7CB5-D6A3-FB5D-51AAD018A1A4}"/>
              </a:ext>
            </a:extLst>
          </p:cNvPr>
          <p:cNvSpPr>
            <a:spLocks noGrp="1"/>
          </p:cNvSpPr>
          <p:nvPr>
            <p:ph type="sldNum" sz="quarter" idx="12"/>
          </p:nvPr>
        </p:nvSpPr>
        <p:spPr/>
        <p:txBody>
          <a:bodyPr/>
          <a:lstStyle/>
          <a:p>
            <a:fld id="{1B30ED95-4507-6F4D-9CB7-8E6A568ED1B3}" type="slidenum">
              <a:rPr lang="en-GB" smtClean="0"/>
              <a:t>‹#›</a:t>
            </a:fld>
            <a:endParaRPr lang="en-GB"/>
          </a:p>
        </p:txBody>
      </p:sp>
      <p:pic>
        <p:nvPicPr>
          <p:cNvPr id="9" name="Picture 8" descr="A close-up of a logo&#10;&#10;AI-generated content may be incorrect.">
            <a:extLst>
              <a:ext uri="{FF2B5EF4-FFF2-40B4-BE49-F238E27FC236}">
                <a16:creationId xmlns:a16="http://schemas.microsoft.com/office/drawing/2014/main" id="{D6E78F80-EF4F-0BBC-47C7-E8F7FF81D6D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 y="5689010"/>
            <a:ext cx="3800818" cy="1118286"/>
          </a:xfrm>
          <a:prstGeom prst="rect">
            <a:avLst/>
          </a:prstGeom>
          <a:noFill/>
          <a:ln>
            <a:noFill/>
          </a:ln>
        </p:spPr>
      </p:pic>
    </p:spTree>
    <p:extLst>
      <p:ext uri="{BB962C8B-B14F-4D97-AF65-F5344CB8AC3E}">
        <p14:creationId xmlns:p14="http://schemas.microsoft.com/office/powerpoint/2010/main" val="1517894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D56FD-B21A-F7AB-17A7-92D375ABAE1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9F0BED1-A2C3-0DDD-4F2F-621A2802127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79D3A16-503A-0F5D-B448-F72535C83FFC}"/>
              </a:ext>
            </a:extLst>
          </p:cNvPr>
          <p:cNvSpPr>
            <a:spLocks noGrp="1"/>
          </p:cNvSpPr>
          <p:nvPr>
            <p:ph type="dt" sz="half" idx="10"/>
          </p:nvPr>
        </p:nvSpPr>
        <p:spPr/>
        <p:txBody>
          <a:bodyPr/>
          <a:lstStyle/>
          <a:p>
            <a:fld id="{2282DF89-8DCA-AE4D-8FFB-6862B955E187}" type="datetimeFigureOut">
              <a:rPr lang="en-GB" smtClean="0"/>
              <a:t>16/06/2025</a:t>
            </a:fld>
            <a:endParaRPr lang="en-GB"/>
          </a:p>
        </p:txBody>
      </p:sp>
      <p:sp>
        <p:nvSpPr>
          <p:cNvPr id="5" name="Footer Placeholder 4">
            <a:extLst>
              <a:ext uri="{FF2B5EF4-FFF2-40B4-BE49-F238E27FC236}">
                <a16:creationId xmlns:a16="http://schemas.microsoft.com/office/drawing/2014/main" id="{DD58567B-6798-7B03-C456-D49E5694CE9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CFEB57D-C1C4-7B32-D309-3DA479A30DAC}"/>
              </a:ext>
            </a:extLst>
          </p:cNvPr>
          <p:cNvSpPr>
            <a:spLocks noGrp="1"/>
          </p:cNvSpPr>
          <p:nvPr>
            <p:ph type="sldNum" sz="quarter" idx="12"/>
          </p:nvPr>
        </p:nvSpPr>
        <p:spPr/>
        <p:txBody>
          <a:bodyPr/>
          <a:lstStyle/>
          <a:p>
            <a:fld id="{1B30ED95-4507-6F4D-9CB7-8E6A568ED1B3}" type="slidenum">
              <a:rPr lang="en-GB" smtClean="0"/>
              <a:t>‹#›</a:t>
            </a:fld>
            <a:endParaRPr lang="en-GB"/>
          </a:p>
        </p:txBody>
      </p:sp>
    </p:spTree>
    <p:extLst>
      <p:ext uri="{BB962C8B-B14F-4D97-AF65-F5344CB8AC3E}">
        <p14:creationId xmlns:p14="http://schemas.microsoft.com/office/powerpoint/2010/main" val="2095954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BFB2F-4C5B-AF60-8B6E-44946B926AD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E65E130-8880-8A49-51F6-07A1D0BA140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EA69C33-0AD7-993A-DB3B-D6E96466C45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BF285EC-B2EF-B433-4B38-84B595302EC6}"/>
              </a:ext>
            </a:extLst>
          </p:cNvPr>
          <p:cNvSpPr>
            <a:spLocks noGrp="1"/>
          </p:cNvSpPr>
          <p:nvPr>
            <p:ph type="dt" sz="half" idx="10"/>
          </p:nvPr>
        </p:nvSpPr>
        <p:spPr/>
        <p:txBody>
          <a:bodyPr/>
          <a:lstStyle/>
          <a:p>
            <a:fld id="{2282DF89-8DCA-AE4D-8FFB-6862B955E187}" type="datetimeFigureOut">
              <a:rPr lang="en-GB" smtClean="0"/>
              <a:t>16/06/2025</a:t>
            </a:fld>
            <a:endParaRPr lang="en-GB"/>
          </a:p>
        </p:txBody>
      </p:sp>
      <p:sp>
        <p:nvSpPr>
          <p:cNvPr id="6" name="Footer Placeholder 5">
            <a:extLst>
              <a:ext uri="{FF2B5EF4-FFF2-40B4-BE49-F238E27FC236}">
                <a16:creationId xmlns:a16="http://schemas.microsoft.com/office/drawing/2014/main" id="{7FF57728-1BEC-7F4A-959B-3B7C2EF3BCC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72A953A-1B35-B16F-8E02-BAE1A7FFD918}"/>
              </a:ext>
            </a:extLst>
          </p:cNvPr>
          <p:cNvSpPr>
            <a:spLocks noGrp="1"/>
          </p:cNvSpPr>
          <p:nvPr>
            <p:ph type="sldNum" sz="quarter" idx="12"/>
          </p:nvPr>
        </p:nvSpPr>
        <p:spPr/>
        <p:txBody>
          <a:bodyPr/>
          <a:lstStyle/>
          <a:p>
            <a:fld id="{1B30ED95-4507-6F4D-9CB7-8E6A568ED1B3}" type="slidenum">
              <a:rPr lang="en-GB" smtClean="0"/>
              <a:t>‹#›</a:t>
            </a:fld>
            <a:endParaRPr lang="en-GB"/>
          </a:p>
        </p:txBody>
      </p:sp>
    </p:spTree>
    <p:extLst>
      <p:ext uri="{BB962C8B-B14F-4D97-AF65-F5344CB8AC3E}">
        <p14:creationId xmlns:p14="http://schemas.microsoft.com/office/powerpoint/2010/main" val="3174062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FF9B0-4B39-6644-6B2B-8C702D211F4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078CA5A-70EF-AF74-A2FB-DAB9C35873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A9DFDAA-884F-190C-4036-FC0769921B7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5F8216A-A986-D4D9-8927-008F7D91C0D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C18E4D6-C6C9-4990-6584-26C9479E2EF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C5B3FBE-18B2-A394-F85B-18A986714887}"/>
              </a:ext>
            </a:extLst>
          </p:cNvPr>
          <p:cNvSpPr>
            <a:spLocks noGrp="1"/>
          </p:cNvSpPr>
          <p:nvPr>
            <p:ph type="dt" sz="half" idx="10"/>
          </p:nvPr>
        </p:nvSpPr>
        <p:spPr/>
        <p:txBody>
          <a:bodyPr/>
          <a:lstStyle/>
          <a:p>
            <a:fld id="{2282DF89-8DCA-AE4D-8FFB-6862B955E187}" type="datetimeFigureOut">
              <a:rPr lang="en-GB" smtClean="0"/>
              <a:t>16/06/2025</a:t>
            </a:fld>
            <a:endParaRPr lang="en-GB"/>
          </a:p>
        </p:txBody>
      </p:sp>
      <p:sp>
        <p:nvSpPr>
          <p:cNvPr id="8" name="Footer Placeholder 7">
            <a:extLst>
              <a:ext uri="{FF2B5EF4-FFF2-40B4-BE49-F238E27FC236}">
                <a16:creationId xmlns:a16="http://schemas.microsoft.com/office/drawing/2014/main" id="{81FA1129-8209-40FC-96A4-0974D2C8925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1F9769A-9C20-1769-7140-AF6DC0DE6AF2}"/>
              </a:ext>
            </a:extLst>
          </p:cNvPr>
          <p:cNvSpPr>
            <a:spLocks noGrp="1"/>
          </p:cNvSpPr>
          <p:nvPr>
            <p:ph type="sldNum" sz="quarter" idx="12"/>
          </p:nvPr>
        </p:nvSpPr>
        <p:spPr/>
        <p:txBody>
          <a:bodyPr/>
          <a:lstStyle/>
          <a:p>
            <a:fld id="{1B30ED95-4507-6F4D-9CB7-8E6A568ED1B3}" type="slidenum">
              <a:rPr lang="en-GB" smtClean="0"/>
              <a:t>‹#›</a:t>
            </a:fld>
            <a:endParaRPr lang="en-GB"/>
          </a:p>
        </p:txBody>
      </p:sp>
    </p:spTree>
    <p:extLst>
      <p:ext uri="{BB962C8B-B14F-4D97-AF65-F5344CB8AC3E}">
        <p14:creationId xmlns:p14="http://schemas.microsoft.com/office/powerpoint/2010/main" val="1607837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E6C9A0-8898-D77E-B7A5-4CC46899E0D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86D52A5-B9E7-1622-0160-84E4AB55387F}"/>
              </a:ext>
            </a:extLst>
          </p:cNvPr>
          <p:cNvSpPr>
            <a:spLocks noGrp="1"/>
          </p:cNvSpPr>
          <p:nvPr>
            <p:ph type="dt" sz="half" idx="10"/>
          </p:nvPr>
        </p:nvSpPr>
        <p:spPr/>
        <p:txBody>
          <a:bodyPr/>
          <a:lstStyle/>
          <a:p>
            <a:fld id="{2282DF89-8DCA-AE4D-8FFB-6862B955E187}" type="datetimeFigureOut">
              <a:rPr lang="en-GB" smtClean="0"/>
              <a:t>16/06/2025</a:t>
            </a:fld>
            <a:endParaRPr lang="en-GB"/>
          </a:p>
        </p:txBody>
      </p:sp>
      <p:sp>
        <p:nvSpPr>
          <p:cNvPr id="4" name="Footer Placeholder 3">
            <a:extLst>
              <a:ext uri="{FF2B5EF4-FFF2-40B4-BE49-F238E27FC236}">
                <a16:creationId xmlns:a16="http://schemas.microsoft.com/office/drawing/2014/main" id="{F7BF4570-6BE1-D60D-7D79-1DB85AA61C4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5D33BC4-FF96-2631-408B-A7F71C4F0772}"/>
              </a:ext>
            </a:extLst>
          </p:cNvPr>
          <p:cNvSpPr>
            <a:spLocks noGrp="1"/>
          </p:cNvSpPr>
          <p:nvPr>
            <p:ph type="sldNum" sz="quarter" idx="12"/>
          </p:nvPr>
        </p:nvSpPr>
        <p:spPr/>
        <p:txBody>
          <a:bodyPr/>
          <a:lstStyle/>
          <a:p>
            <a:fld id="{1B30ED95-4507-6F4D-9CB7-8E6A568ED1B3}" type="slidenum">
              <a:rPr lang="en-GB" smtClean="0"/>
              <a:t>‹#›</a:t>
            </a:fld>
            <a:endParaRPr lang="en-GB"/>
          </a:p>
        </p:txBody>
      </p:sp>
    </p:spTree>
    <p:extLst>
      <p:ext uri="{BB962C8B-B14F-4D97-AF65-F5344CB8AC3E}">
        <p14:creationId xmlns:p14="http://schemas.microsoft.com/office/powerpoint/2010/main" val="10707540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0DCAC9C-F8D4-E152-EDFA-4178707ED6B0}"/>
              </a:ext>
            </a:extLst>
          </p:cNvPr>
          <p:cNvSpPr>
            <a:spLocks noGrp="1"/>
          </p:cNvSpPr>
          <p:nvPr>
            <p:ph type="dt" sz="half" idx="10"/>
          </p:nvPr>
        </p:nvSpPr>
        <p:spPr/>
        <p:txBody>
          <a:bodyPr/>
          <a:lstStyle/>
          <a:p>
            <a:fld id="{2282DF89-8DCA-AE4D-8FFB-6862B955E187}" type="datetimeFigureOut">
              <a:rPr lang="en-GB" smtClean="0"/>
              <a:t>16/06/2025</a:t>
            </a:fld>
            <a:endParaRPr lang="en-GB"/>
          </a:p>
        </p:txBody>
      </p:sp>
      <p:sp>
        <p:nvSpPr>
          <p:cNvPr id="3" name="Footer Placeholder 2">
            <a:extLst>
              <a:ext uri="{FF2B5EF4-FFF2-40B4-BE49-F238E27FC236}">
                <a16:creationId xmlns:a16="http://schemas.microsoft.com/office/drawing/2014/main" id="{CAF9D2F8-5AE4-65D9-F710-F03D93E38A6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D102F0D-8AF7-D114-13A0-17540743B1C0}"/>
              </a:ext>
            </a:extLst>
          </p:cNvPr>
          <p:cNvSpPr>
            <a:spLocks noGrp="1"/>
          </p:cNvSpPr>
          <p:nvPr>
            <p:ph type="sldNum" sz="quarter" idx="12"/>
          </p:nvPr>
        </p:nvSpPr>
        <p:spPr/>
        <p:txBody>
          <a:bodyPr/>
          <a:lstStyle/>
          <a:p>
            <a:fld id="{1B30ED95-4507-6F4D-9CB7-8E6A568ED1B3}" type="slidenum">
              <a:rPr lang="en-GB" smtClean="0"/>
              <a:t>‹#›</a:t>
            </a:fld>
            <a:endParaRPr lang="en-GB"/>
          </a:p>
        </p:txBody>
      </p:sp>
    </p:spTree>
    <p:extLst>
      <p:ext uri="{BB962C8B-B14F-4D97-AF65-F5344CB8AC3E}">
        <p14:creationId xmlns:p14="http://schemas.microsoft.com/office/powerpoint/2010/main" val="2546132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69FC4-B5C4-28FE-57D9-02A3327C946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7D312E7-58A0-95B1-8D24-0E66336C7ED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E8EF3A9-4C28-8C11-22EC-330B211CF3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5E81ECA-EA15-EF5F-42D2-AF6ABF9735D2}"/>
              </a:ext>
            </a:extLst>
          </p:cNvPr>
          <p:cNvSpPr>
            <a:spLocks noGrp="1"/>
          </p:cNvSpPr>
          <p:nvPr>
            <p:ph type="dt" sz="half" idx="10"/>
          </p:nvPr>
        </p:nvSpPr>
        <p:spPr/>
        <p:txBody>
          <a:bodyPr/>
          <a:lstStyle/>
          <a:p>
            <a:fld id="{2282DF89-8DCA-AE4D-8FFB-6862B955E187}" type="datetimeFigureOut">
              <a:rPr lang="en-GB" smtClean="0"/>
              <a:t>16/06/2025</a:t>
            </a:fld>
            <a:endParaRPr lang="en-GB"/>
          </a:p>
        </p:txBody>
      </p:sp>
      <p:sp>
        <p:nvSpPr>
          <p:cNvPr id="6" name="Footer Placeholder 5">
            <a:extLst>
              <a:ext uri="{FF2B5EF4-FFF2-40B4-BE49-F238E27FC236}">
                <a16:creationId xmlns:a16="http://schemas.microsoft.com/office/drawing/2014/main" id="{645B1B56-C590-57BF-2D6F-C385AC580D6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4F6EA43-6DBA-A44B-FC07-A98CC0D88566}"/>
              </a:ext>
            </a:extLst>
          </p:cNvPr>
          <p:cNvSpPr>
            <a:spLocks noGrp="1"/>
          </p:cNvSpPr>
          <p:nvPr>
            <p:ph type="sldNum" sz="quarter" idx="12"/>
          </p:nvPr>
        </p:nvSpPr>
        <p:spPr/>
        <p:txBody>
          <a:bodyPr/>
          <a:lstStyle/>
          <a:p>
            <a:fld id="{1B30ED95-4507-6F4D-9CB7-8E6A568ED1B3}" type="slidenum">
              <a:rPr lang="en-GB" smtClean="0"/>
              <a:t>‹#›</a:t>
            </a:fld>
            <a:endParaRPr lang="en-GB"/>
          </a:p>
        </p:txBody>
      </p:sp>
    </p:spTree>
    <p:extLst>
      <p:ext uri="{BB962C8B-B14F-4D97-AF65-F5344CB8AC3E}">
        <p14:creationId xmlns:p14="http://schemas.microsoft.com/office/powerpoint/2010/main" val="2411145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55D90-1B58-E4D3-84C1-6C456F5D82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0D6F28D-FAEE-9C70-3D55-F880AE1F792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5091B2D-913B-FA21-EEA0-05ECE44839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5887F19-3596-7782-69DC-FB870BE303DE}"/>
              </a:ext>
            </a:extLst>
          </p:cNvPr>
          <p:cNvSpPr>
            <a:spLocks noGrp="1"/>
          </p:cNvSpPr>
          <p:nvPr>
            <p:ph type="dt" sz="half" idx="10"/>
          </p:nvPr>
        </p:nvSpPr>
        <p:spPr/>
        <p:txBody>
          <a:bodyPr/>
          <a:lstStyle/>
          <a:p>
            <a:fld id="{2282DF89-8DCA-AE4D-8FFB-6862B955E187}" type="datetimeFigureOut">
              <a:rPr lang="en-GB" smtClean="0"/>
              <a:t>16/06/2025</a:t>
            </a:fld>
            <a:endParaRPr lang="en-GB"/>
          </a:p>
        </p:txBody>
      </p:sp>
      <p:sp>
        <p:nvSpPr>
          <p:cNvPr id="6" name="Footer Placeholder 5">
            <a:extLst>
              <a:ext uri="{FF2B5EF4-FFF2-40B4-BE49-F238E27FC236}">
                <a16:creationId xmlns:a16="http://schemas.microsoft.com/office/drawing/2014/main" id="{38B4F17B-AF95-4B5F-BEC4-A30BDD9CB2C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4CABE83-75BC-2685-E92A-D1BC301E5D06}"/>
              </a:ext>
            </a:extLst>
          </p:cNvPr>
          <p:cNvSpPr>
            <a:spLocks noGrp="1"/>
          </p:cNvSpPr>
          <p:nvPr>
            <p:ph type="sldNum" sz="quarter" idx="12"/>
          </p:nvPr>
        </p:nvSpPr>
        <p:spPr/>
        <p:txBody>
          <a:bodyPr/>
          <a:lstStyle/>
          <a:p>
            <a:fld id="{1B30ED95-4507-6F4D-9CB7-8E6A568ED1B3}" type="slidenum">
              <a:rPr lang="en-GB" smtClean="0"/>
              <a:t>‹#›</a:t>
            </a:fld>
            <a:endParaRPr lang="en-GB"/>
          </a:p>
        </p:txBody>
      </p:sp>
    </p:spTree>
    <p:extLst>
      <p:ext uri="{BB962C8B-B14F-4D97-AF65-F5344CB8AC3E}">
        <p14:creationId xmlns:p14="http://schemas.microsoft.com/office/powerpoint/2010/main" val="36852222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8A8CB72-4DD3-176A-6EB4-A95B3956107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0943F26-D1D4-3A9A-F308-AC0EDD2991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D184BA5-27C9-1879-4F82-131FBEC9CE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282DF89-8DCA-AE4D-8FFB-6862B955E187}" type="datetimeFigureOut">
              <a:rPr lang="en-GB" smtClean="0"/>
              <a:t>16/06/2025</a:t>
            </a:fld>
            <a:endParaRPr lang="en-GB"/>
          </a:p>
        </p:txBody>
      </p:sp>
      <p:sp>
        <p:nvSpPr>
          <p:cNvPr id="5" name="Footer Placeholder 4">
            <a:extLst>
              <a:ext uri="{FF2B5EF4-FFF2-40B4-BE49-F238E27FC236}">
                <a16:creationId xmlns:a16="http://schemas.microsoft.com/office/drawing/2014/main" id="{AC4A51A5-6963-5690-868B-4A4B76A15E6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224A2A81-B170-1F30-7F15-54BB35F4F90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B30ED95-4507-6F4D-9CB7-8E6A568ED1B3}" type="slidenum">
              <a:rPr lang="en-GB" smtClean="0"/>
              <a:t>‹#›</a:t>
            </a:fld>
            <a:endParaRPr lang="en-GB"/>
          </a:p>
        </p:txBody>
      </p:sp>
    </p:spTree>
    <p:extLst>
      <p:ext uri="{BB962C8B-B14F-4D97-AF65-F5344CB8AC3E}">
        <p14:creationId xmlns:p14="http://schemas.microsoft.com/office/powerpoint/2010/main" val="31383729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3.svg"/><Relationship Id="rId3" Type="http://schemas.openxmlformats.org/officeDocument/2006/relationships/diagramLayout" Target="../diagrams/layout3.xml"/><Relationship Id="rId7" Type="http://schemas.openxmlformats.org/officeDocument/2006/relationships/image" Target="../media/image2.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3.svg"/><Relationship Id="rId3" Type="http://schemas.openxmlformats.org/officeDocument/2006/relationships/diagramLayout" Target="../diagrams/layout4.xml"/><Relationship Id="rId7" Type="http://schemas.openxmlformats.org/officeDocument/2006/relationships/image" Target="../media/image2.pn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3.svg"/><Relationship Id="rId3" Type="http://schemas.openxmlformats.org/officeDocument/2006/relationships/diagramLayout" Target="../diagrams/layout5.xml"/><Relationship Id="rId7" Type="http://schemas.openxmlformats.org/officeDocument/2006/relationships/image" Target="../media/image2.pn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3.svg"/><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8" Type="http://schemas.openxmlformats.org/officeDocument/2006/relationships/image" Target="../media/image3.svg"/><Relationship Id="rId3" Type="http://schemas.openxmlformats.org/officeDocument/2006/relationships/diagramLayout" Target="../diagrams/layout2.xml"/><Relationship Id="rId7" Type="http://schemas.openxmlformats.org/officeDocument/2006/relationships/image" Target="../media/image2.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B4624D-2375-ECC3-DE83-3098298520C9}"/>
              </a:ext>
            </a:extLst>
          </p:cNvPr>
          <p:cNvSpPr>
            <a:spLocks noGrp="1"/>
          </p:cNvSpPr>
          <p:nvPr>
            <p:ph type="ctrTitle"/>
          </p:nvPr>
        </p:nvSpPr>
        <p:spPr/>
        <p:txBody>
          <a:bodyPr>
            <a:normAutofit/>
          </a:bodyPr>
          <a:lstStyle/>
          <a:p>
            <a:r>
              <a:rPr lang="en-US" kern="100" dirty="0">
                <a:effectLst/>
                <a:latin typeface="Aptos Display" panose="020B0004020202020204" pitchFamily="34" charset="0"/>
                <a:ea typeface="Aptos" panose="020B0004020202020204" pitchFamily="34" charset="0"/>
                <a:cs typeface="Times New Roman" panose="02020603050405020304" pitchFamily="18" charset="0"/>
              </a:rPr>
              <a:t>EPKCE KS3 Session 2 </a:t>
            </a:r>
            <a:endParaRPr lang="en-GB"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Subtitle 2">
            <a:extLst>
              <a:ext uri="{FF2B5EF4-FFF2-40B4-BE49-F238E27FC236}">
                <a16:creationId xmlns:a16="http://schemas.microsoft.com/office/drawing/2014/main" id="{F4C0EEC5-EE90-5F56-BD20-006923EC5810}"/>
              </a:ext>
            </a:extLst>
          </p:cNvPr>
          <p:cNvSpPr>
            <a:spLocks noGrp="1"/>
          </p:cNvSpPr>
          <p:nvPr>
            <p:ph type="subTitle" idx="1"/>
          </p:nvPr>
        </p:nvSpPr>
        <p:spPr/>
        <p:txBody>
          <a:bodyPr>
            <a:normAutofit/>
          </a:bodyPr>
          <a:lstStyle/>
          <a:p>
            <a:r>
              <a:rPr lang="en-GB" sz="4000" kern="0" dirty="0">
                <a:solidFill>
                  <a:srgbClr val="000000"/>
                </a:solidFill>
                <a:effectLst/>
                <a:latin typeface="Aptos Display" panose="020B0004020202020204" pitchFamily="34" charset="0"/>
                <a:ea typeface="Times New Roman" panose="02020603050405020304" pitchFamily="18" charset="0"/>
                <a:cs typeface="Times New Roman" panose="02020603050405020304" pitchFamily="18" charset="0"/>
              </a:rPr>
              <a:t>Conflict Resolution and Staying Safe</a:t>
            </a:r>
            <a:endParaRPr lang="en-GB" sz="4000" kern="100" dirty="0">
              <a:effectLst/>
              <a:latin typeface="Aptos" panose="020B0004020202020204" pitchFamily="34" charset="0"/>
              <a:ea typeface="Aptos" panose="020B0004020202020204" pitchFamily="34" charset="0"/>
              <a:cs typeface="Times New Roman" panose="02020603050405020304" pitchFamily="18" charset="0"/>
            </a:endParaRPr>
          </a:p>
        </p:txBody>
      </p:sp>
      <p:pic>
        <p:nvPicPr>
          <p:cNvPr id="4" name="Picture 3" descr="A close-up of a logo&#10;&#10;AI-generated content may be incorrect.">
            <a:extLst>
              <a:ext uri="{FF2B5EF4-FFF2-40B4-BE49-F238E27FC236}">
                <a16:creationId xmlns:a16="http://schemas.microsoft.com/office/drawing/2014/main" id="{787442CE-DBF1-7956-1E45-E4788A554B3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901133" y="5566442"/>
            <a:ext cx="4389733" cy="1291558"/>
          </a:xfrm>
          <a:prstGeom prst="rect">
            <a:avLst/>
          </a:prstGeom>
          <a:noFill/>
          <a:ln>
            <a:noFill/>
          </a:ln>
        </p:spPr>
      </p:pic>
    </p:spTree>
    <p:extLst>
      <p:ext uri="{BB962C8B-B14F-4D97-AF65-F5344CB8AC3E}">
        <p14:creationId xmlns:p14="http://schemas.microsoft.com/office/powerpoint/2010/main" val="3612294004"/>
      </p:ext>
    </p:extLst>
  </p:cSld>
  <p:clrMapOvr>
    <a:masterClrMapping/>
  </p:clrMapOvr>
  <mc:AlternateContent xmlns:mc="http://schemas.openxmlformats.org/markup-compatibility/2006" xmlns:p14="http://schemas.microsoft.com/office/powerpoint/2010/main">
    <mc:Choice Requires="p14">
      <p:transition spd="slow" p14:dur="2000" advTm="15317"/>
    </mc:Choice>
    <mc:Fallback xmlns="">
      <p:transition spd="slow" advTm="15317"/>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3F9706-E61B-9FA8-C791-F0341D9E1FC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2A5FE10-4D75-30BA-19E2-65AA6A916B32}"/>
              </a:ext>
            </a:extLst>
          </p:cNvPr>
          <p:cNvSpPr>
            <a:spLocks noGrp="1"/>
          </p:cNvSpPr>
          <p:nvPr>
            <p:ph type="title"/>
          </p:nvPr>
        </p:nvSpPr>
        <p:spPr/>
        <p:txBody>
          <a:bodyPr/>
          <a:lstStyle/>
          <a:p>
            <a:r>
              <a:rPr lang="en-GB" dirty="0"/>
              <a:t>Conflict Compass Scenario #1</a:t>
            </a:r>
          </a:p>
        </p:txBody>
      </p:sp>
      <p:graphicFrame>
        <p:nvGraphicFramePr>
          <p:cNvPr id="6" name="Content Placeholder 6">
            <a:extLst>
              <a:ext uri="{FF2B5EF4-FFF2-40B4-BE49-F238E27FC236}">
                <a16:creationId xmlns:a16="http://schemas.microsoft.com/office/drawing/2014/main" id="{D78A79AE-B9AA-44FD-E107-2522A3DBCE8A}"/>
              </a:ext>
            </a:extLst>
          </p:cNvPr>
          <p:cNvGraphicFramePr>
            <a:graphicFrameLocks/>
          </p:cNvGraphicFramePr>
          <p:nvPr>
            <p:extLst>
              <p:ext uri="{D42A27DB-BD31-4B8C-83A1-F6EECF244321}">
                <p14:modId xmlns:p14="http://schemas.microsoft.com/office/powerpoint/2010/main" val="901160224"/>
              </p:ext>
            </p:extLst>
          </p:nvPr>
        </p:nvGraphicFramePr>
        <p:xfrm>
          <a:off x="838199" y="1825621"/>
          <a:ext cx="10515600" cy="3758424"/>
        </p:xfrm>
        <a:graphic>
          <a:graphicData uri="http://schemas.openxmlformats.org/drawingml/2006/table">
            <a:tbl>
              <a:tblPr firstRow="1" bandRow="1">
                <a:tableStyleId>{2D5ABB26-0587-4C30-8999-92F81FD0307C}</a:tableStyleId>
              </a:tblPr>
              <a:tblGrid>
                <a:gridCol w="5257800">
                  <a:extLst>
                    <a:ext uri="{9D8B030D-6E8A-4147-A177-3AD203B41FA5}">
                      <a16:colId xmlns:a16="http://schemas.microsoft.com/office/drawing/2014/main" val="1773572937"/>
                    </a:ext>
                  </a:extLst>
                </a:gridCol>
                <a:gridCol w="5257800">
                  <a:extLst>
                    <a:ext uri="{9D8B030D-6E8A-4147-A177-3AD203B41FA5}">
                      <a16:colId xmlns:a16="http://schemas.microsoft.com/office/drawing/2014/main" val="985857557"/>
                    </a:ext>
                  </a:extLst>
                </a:gridCol>
              </a:tblGrid>
              <a:tr h="1168867">
                <a:tc gridSpan="2">
                  <a:txBody>
                    <a:bodyPr/>
                    <a:lstStyle/>
                    <a:p>
                      <a:pPr algn="ctr"/>
                      <a:r>
                        <a:rPr lang="en-GB" sz="2400" b="1" dirty="0"/>
                        <a:t>A disagreement between two friends escalates into an argument</a:t>
                      </a:r>
                      <a:endParaRPr lang="en-GB" dirty="0"/>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dirty="0">
                        <a:solidFill>
                          <a:schemeClr val="tx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2795092520"/>
                  </a:ext>
                </a:extLst>
              </a:tr>
              <a:tr h="2478264">
                <a:tc>
                  <a:txBody>
                    <a:bodyPr/>
                    <a:lstStyle/>
                    <a:p>
                      <a:endParaRPr lang="en-GB" sz="1800" b="1" kern="1200" dirty="0">
                        <a:solidFill>
                          <a:schemeClr val="tx1"/>
                        </a:solidFill>
                        <a:effectLst/>
                        <a:latin typeface="+mn-lt"/>
                        <a:ea typeface="+mn-ea"/>
                        <a:cs typeface="+mn-cs"/>
                      </a:endParaRPr>
                    </a:p>
                    <a:p>
                      <a:pPr algn="ct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10887890"/>
                  </a:ext>
                </a:extLst>
              </a:tr>
            </a:tbl>
          </a:graphicData>
        </a:graphic>
      </p:graphicFrame>
      <p:sp>
        <p:nvSpPr>
          <p:cNvPr id="7" name="TextBox 6">
            <a:extLst>
              <a:ext uri="{FF2B5EF4-FFF2-40B4-BE49-F238E27FC236}">
                <a16:creationId xmlns:a16="http://schemas.microsoft.com/office/drawing/2014/main" id="{414B51DC-AA13-D305-086D-32F31BE5BC3A}"/>
              </a:ext>
            </a:extLst>
          </p:cNvPr>
          <p:cNvSpPr txBox="1"/>
          <p:nvPr/>
        </p:nvSpPr>
        <p:spPr>
          <a:xfrm>
            <a:off x="1039237" y="3227285"/>
            <a:ext cx="5056762" cy="2585323"/>
          </a:xfrm>
          <a:prstGeom prst="rect">
            <a:avLst/>
          </a:prstGeom>
          <a:noFill/>
        </p:spPr>
        <p:txBody>
          <a:bodyPr wrap="square" rtlCol="0">
            <a:spAutoFit/>
          </a:bodyPr>
          <a:lstStyle/>
          <a:p>
            <a:r>
              <a:rPr lang="en-GB" sz="1800" b="1" kern="1200" dirty="0">
                <a:solidFill>
                  <a:schemeClr val="tx1"/>
                </a:solidFill>
                <a:effectLst/>
                <a:latin typeface="+mn-lt"/>
                <a:ea typeface="+mn-ea"/>
                <a:cs typeface="+mn-cs"/>
              </a:rPr>
              <a:t>Possible Response: </a:t>
            </a:r>
            <a:endParaRPr lang="en-US" sz="1800" b="1" kern="1200" dirty="0">
              <a:solidFill>
                <a:schemeClr val="tx1"/>
              </a:solidFill>
              <a:effectLst/>
              <a:latin typeface="+mn-lt"/>
              <a:ea typeface="+mn-ea"/>
              <a:cs typeface="+mn-cs"/>
            </a:endParaRPr>
          </a:p>
          <a:p>
            <a:pPr marL="285750" lvl="0" indent="-285750">
              <a:buFont typeface="Arial" panose="020B0604020202020204" pitchFamily="34" charset="0"/>
              <a:buChar char="•"/>
            </a:pPr>
            <a:r>
              <a:rPr lang="en-US" dirty="0"/>
              <a:t>Stay calm and listen to each other's points of view.</a:t>
            </a:r>
          </a:p>
          <a:p>
            <a:pPr marL="285750" lvl="0" indent="-285750">
              <a:buFont typeface="Arial" panose="020B0604020202020204" pitchFamily="34" charset="0"/>
              <a:buChar char="•"/>
            </a:pPr>
            <a:r>
              <a:rPr lang="en-US" dirty="0"/>
              <a:t>Use “I” statements (e.g., “I feel upset when…”) rather than blaming. </a:t>
            </a:r>
          </a:p>
          <a:p>
            <a:pPr marL="285750" lvl="0" indent="-285750">
              <a:buFont typeface="Arial" panose="020B0604020202020204" pitchFamily="34" charset="0"/>
              <a:buChar char="•"/>
            </a:pPr>
            <a:r>
              <a:rPr lang="en-US" dirty="0"/>
              <a:t>If the argument continues, take a break and return to the conversation later.</a:t>
            </a:r>
          </a:p>
          <a:p>
            <a:pPr marL="285750" lvl="0" indent="-285750">
              <a:buFont typeface="Arial" panose="020B0604020202020204" pitchFamily="34" charset="0"/>
              <a:buChar char="•"/>
            </a:pPr>
            <a:endParaRPr lang="en-US" sz="1800" kern="1200" dirty="0">
              <a:solidFill>
                <a:schemeClr val="tx1"/>
              </a:solidFill>
              <a:effectLst/>
              <a:latin typeface="+mn-lt"/>
              <a:ea typeface="+mn-ea"/>
              <a:cs typeface="+mn-cs"/>
            </a:endParaRPr>
          </a:p>
          <a:p>
            <a:endParaRPr lang="en-GB" dirty="0"/>
          </a:p>
        </p:txBody>
      </p:sp>
      <p:sp>
        <p:nvSpPr>
          <p:cNvPr id="8" name="TextBox 7">
            <a:extLst>
              <a:ext uri="{FF2B5EF4-FFF2-40B4-BE49-F238E27FC236}">
                <a16:creationId xmlns:a16="http://schemas.microsoft.com/office/drawing/2014/main" id="{088D7304-7836-EDB8-8A1C-1FFDE15C9851}"/>
              </a:ext>
            </a:extLst>
          </p:cNvPr>
          <p:cNvSpPr txBox="1"/>
          <p:nvPr/>
        </p:nvSpPr>
        <p:spPr>
          <a:xfrm>
            <a:off x="6297037" y="3227285"/>
            <a:ext cx="5056762" cy="1477328"/>
          </a:xfrm>
          <a:prstGeom prst="rect">
            <a:avLst/>
          </a:prstGeom>
          <a:noFill/>
        </p:spPr>
        <p:txBody>
          <a:bodyPr wrap="square" rtlCol="0">
            <a:spAutoFit/>
          </a:bodyPr>
          <a:lstStyle/>
          <a:p>
            <a:pPr lvl="0"/>
            <a:r>
              <a:rPr lang="en-GB" sz="1800" b="1" kern="1200" dirty="0">
                <a:solidFill>
                  <a:schemeClr val="tx1"/>
                </a:solidFill>
                <a:effectLst/>
                <a:latin typeface="+mn-lt"/>
                <a:ea typeface="+mn-ea"/>
                <a:cs typeface="+mn-cs"/>
              </a:rPr>
              <a:t>Possible Actions: </a:t>
            </a:r>
          </a:p>
          <a:p>
            <a:pPr marL="285750" lvl="0" indent="-285750">
              <a:buFont typeface="Arial" panose="020B0604020202020204" pitchFamily="34" charset="0"/>
              <a:buChar char="•"/>
            </a:pPr>
            <a:r>
              <a:rPr lang="en-US" dirty="0"/>
              <a:t>If unable to resolve, seek a trusted mediator (teacher, friend, or peer mentor) to help facilitate a conversation.</a:t>
            </a:r>
            <a:endParaRPr lang="en-GB" dirty="0"/>
          </a:p>
          <a:p>
            <a:endParaRPr lang="en-GB" dirty="0"/>
          </a:p>
        </p:txBody>
      </p:sp>
      <p:sp>
        <p:nvSpPr>
          <p:cNvPr id="9" name="TextBox 8">
            <a:extLst>
              <a:ext uri="{FF2B5EF4-FFF2-40B4-BE49-F238E27FC236}">
                <a16:creationId xmlns:a16="http://schemas.microsoft.com/office/drawing/2014/main" id="{4AE22DEF-6C1A-B3AD-8FC2-DEDA58CD41E4}"/>
              </a:ext>
            </a:extLst>
          </p:cNvPr>
          <p:cNvSpPr txBox="1"/>
          <p:nvPr/>
        </p:nvSpPr>
        <p:spPr>
          <a:xfrm>
            <a:off x="3141258" y="2341787"/>
            <a:ext cx="5909481" cy="646331"/>
          </a:xfrm>
          <a:prstGeom prst="rect">
            <a:avLst/>
          </a:prstGeom>
          <a:noFill/>
        </p:spPr>
        <p:txBody>
          <a:bodyPr wrap="square" rtlCol="0">
            <a:spAutoFit/>
          </a:bodyPr>
          <a:lstStyle/>
          <a:p>
            <a:pPr algn="ctr"/>
            <a:r>
              <a:rPr lang="en-US" sz="1800" kern="1200" dirty="0">
                <a:solidFill>
                  <a:schemeClr val="tx1"/>
                </a:solidFill>
                <a:effectLst/>
                <a:latin typeface="+mn-lt"/>
                <a:ea typeface="+mn-ea"/>
                <a:cs typeface="+mn-cs"/>
              </a:rPr>
              <a:t>Best Compass Direction: </a:t>
            </a:r>
          </a:p>
          <a:p>
            <a:pPr algn="ctr"/>
            <a:r>
              <a:rPr lang="en-US" sz="1800" b="1" kern="1200" dirty="0">
                <a:solidFill>
                  <a:schemeClr val="tx1"/>
                </a:solidFill>
                <a:effectLst/>
                <a:latin typeface="+mn-lt"/>
                <a:ea typeface="+mn-ea"/>
                <a:cs typeface="+mn-cs"/>
              </a:rPr>
              <a:t>TALK IT OUT</a:t>
            </a:r>
          </a:p>
        </p:txBody>
      </p:sp>
    </p:spTree>
    <p:extLst>
      <p:ext uri="{BB962C8B-B14F-4D97-AF65-F5344CB8AC3E}">
        <p14:creationId xmlns:p14="http://schemas.microsoft.com/office/powerpoint/2010/main" val="3631519398"/>
      </p:ext>
    </p:extLst>
  </p:cSld>
  <p:clrMapOvr>
    <a:masterClrMapping/>
  </p:clrMapOvr>
  <mc:AlternateContent xmlns:mc="http://schemas.openxmlformats.org/markup-compatibility/2006" xmlns:p14="http://schemas.microsoft.com/office/powerpoint/2010/main">
    <mc:Choice Requires="p14">
      <p:transition spd="slow" p14:dur="2000" advTm="15525"/>
    </mc:Choice>
    <mc:Fallback xmlns="">
      <p:transition spd="slow" advTm="1552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8" grpId="0" build="p"/>
      <p:bldP spid="9"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2BDB99-32AC-AF98-EA0D-76B7E671EE0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52DD292-108F-DEDD-6E46-410B98D5C1C8}"/>
              </a:ext>
            </a:extLst>
          </p:cNvPr>
          <p:cNvSpPr>
            <a:spLocks noGrp="1"/>
          </p:cNvSpPr>
          <p:nvPr>
            <p:ph type="title"/>
          </p:nvPr>
        </p:nvSpPr>
        <p:spPr/>
        <p:txBody>
          <a:bodyPr/>
          <a:lstStyle/>
          <a:p>
            <a:r>
              <a:rPr lang="en-GB" dirty="0"/>
              <a:t>Conflict Compass Scenario #2</a:t>
            </a:r>
          </a:p>
        </p:txBody>
      </p:sp>
      <p:sp>
        <p:nvSpPr>
          <p:cNvPr id="3" name="Content Placeholder 2">
            <a:extLst>
              <a:ext uri="{FF2B5EF4-FFF2-40B4-BE49-F238E27FC236}">
                <a16:creationId xmlns:a16="http://schemas.microsoft.com/office/drawing/2014/main" id="{16B4C1CD-E7CA-3E76-070D-CCD36DB3E4E5}"/>
              </a:ext>
            </a:extLst>
          </p:cNvPr>
          <p:cNvSpPr>
            <a:spLocks noGrp="1"/>
          </p:cNvSpPr>
          <p:nvPr>
            <p:ph idx="1"/>
          </p:nvPr>
        </p:nvSpPr>
        <p:spPr>
          <a:xfrm>
            <a:off x="838200" y="1767454"/>
            <a:ext cx="6868861" cy="3440836"/>
          </a:xfrm>
        </p:spPr>
        <p:txBody>
          <a:bodyPr>
            <a:noAutofit/>
          </a:bodyPr>
          <a:lstStyle/>
          <a:p>
            <a:pPr marL="0" indent="0">
              <a:buNone/>
            </a:pPr>
            <a:r>
              <a:rPr lang="en-GB" sz="3200" b="1" dirty="0"/>
              <a:t>Someone spreads a false rumour about you on social media.</a:t>
            </a:r>
          </a:p>
          <a:p>
            <a:pPr marL="0" indent="0">
              <a:buNone/>
            </a:pPr>
            <a:endParaRPr lang="en-GB" b="1" dirty="0"/>
          </a:p>
          <a:p>
            <a:pPr marL="0" indent="0">
              <a:buNone/>
            </a:pPr>
            <a:r>
              <a:rPr lang="en-GB" dirty="0"/>
              <a:t>What compass direction would you choose and why? </a:t>
            </a:r>
          </a:p>
        </p:txBody>
      </p:sp>
      <p:grpSp>
        <p:nvGrpSpPr>
          <p:cNvPr id="20" name="Group 19">
            <a:extLst>
              <a:ext uri="{FF2B5EF4-FFF2-40B4-BE49-F238E27FC236}">
                <a16:creationId xmlns:a16="http://schemas.microsoft.com/office/drawing/2014/main" id="{02B96170-FDF9-1F25-95C3-8FD0320D6A48}"/>
              </a:ext>
            </a:extLst>
          </p:cNvPr>
          <p:cNvGrpSpPr/>
          <p:nvPr/>
        </p:nvGrpSpPr>
        <p:grpSpPr>
          <a:xfrm>
            <a:off x="6423546" y="2812303"/>
            <a:ext cx="6868861" cy="3680572"/>
            <a:chOff x="4905327" y="2989362"/>
            <a:chExt cx="6868861" cy="3680572"/>
          </a:xfrm>
        </p:grpSpPr>
        <p:graphicFrame>
          <p:nvGraphicFramePr>
            <p:cNvPr id="5" name="Diagram 4">
              <a:extLst>
                <a:ext uri="{FF2B5EF4-FFF2-40B4-BE49-F238E27FC236}">
                  <a16:creationId xmlns:a16="http://schemas.microsoft.com/office/drawing/2014/main" id="{B943A906-BCF2-C1A8-AB85-FB5EFEFA5845}"/>
                </a:ext>
              </a:extLst>
            </p:cNvPr>
            <p:cNvGraphicFramePr/>
            <p:nvPr>
              <p:extLst>
                <p:ext uri="{D42A27DB-BD31-4B8C-83A1-F6EECF244321}">
                  <p14:modId xmlns:p14="http://schemas.microsoft.com/office/powerpoint/2010/main" val="2744789850"/>
                </p:ext>
              </p:extLst>
            </p:nvPr>
          </p:nvGraphicFramePr>
          <p:xfrm>
            <a:off x="4905327" y="2989362"/>
            <a:ext cx="6868861" cy="36805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19" name="Group 18">
              <a:extLst>
                <a:ext uri="{FF2B5EF4-FFF2-40B4-BE49-F238E27FC236}">
                  <a16:creationId xmlns:a16="http://schemas.microsoft.com/office/drawing/2014/main" id="{88057C48-A024-8C79-D5DE-D78606F19B39}"/>
                </a:ext>
              </a:extLst>
            </p:cNvPr>
            <p:cNvGrpSpPr/>
            <p:nvPr/>
          </p:nvGrpSpPr>
          <p:grpSpPr>
            <a:xfrm>
              <a:off x="7944456" y="4457093"/>
              <a:ext cx="681418" cy="654834"/>
              <a:chOff x="1442538" y="4731956"/>
              <a:chExt cx="681418" cy="654834"/>
            </a:xfrm>
          </p:grpSpPr>
          <p:pic>
            <p:nvPicPr>
              <p:cNvPr id="14" name="Graphic 13" descr="Map compass with solid fill">
                <a:extLst>
                  <a:ext uri="{FF2B5EF4-FFF2-40B4-BE49-F238E27FC236}">
                    <a16:creationId xmlns:a16="http://schemas.microsoft.com/office/drawing/2014/main" id="{7138DA72-768D-ADAC-09A4-AFEF5382399C}"/>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rot="18900000">
                <a:off x="1592781" y="4855616"/>
                <a:ext cx="531175" cy="531174"/>
              </a:xfrm>
              <a:prstGeom prst="rect">
                <a:avLst/>
              </a:prstGeom>
            </p:spPr>
          </p:pic>
          <p:sp>
            <p:nvSpPr>
              <p:cNvPr id="15" name="TextBox 14">
                <a:extLst>
                  <a:ext uri="{FF2B5EF4-FFF2-40B4-BE49-F238E27FC236}">
                    <a16:creationId xmlns:a16="http://schemas.microsoft.com/office/drawing/2014/main" id="{D526B7FD-5891-D909-F312-029F22E4A4C5}"/>
                  </a:ext>
                </a:extLst>
              </p:cNvPr>
              <p:cNvSpPr txBox="1"/>
              <p:nvPr/>
            </p:nvSpPr>
            <p:spPr>
              <a:xfrm>
                <a:off x="1456185" y="4737488"/>
                <a:ext cx="195125" cy="195041"/>
              </a:xfrm>
              <a:prstGeom prst="rect">
                <a:avLst/>
              </a:prstGeom>
              <a:noFill/>
            </p:spPr>
            <p:txBody>
              <a:bodyPr wrap="square" rtlCol="0">
                <a:spAutoFit/>
              </a:bodyPr>
              <a:lstStyle/>
              <a:p>
                <a:r>
                  <a:rPr lang="en-GB" dirty="0"/>
                  <a:t>N</a:t>
                </a:r>
              </a:p>
            </p:txBody>
          </p:sp>
          <p:sp>
            <p:nvSpPr>
              <p:cNvPr id="16" name="TextBox 15">
                <a:extLst>
                  <a:ext uri="{FF2B5EF4-FFF2-40B4-BE49-F238E27FC236}">
                    <a16:creationId xmlns:a16="http://schemas.microsoft.com/office/drawing/2014/main" id="{62F019FC-0051-7EA5-DD8D-66E3188E9C6A}"/>
                  </a:ext>
                </a:extLst>
              </p:cNvPr>
              <p:cNvSpPr txBox="1"/>
              <p:nvPr/>
            </p:nvSpPr>
            <p:spPr>
              <a:xfrm>
                <a:off x="1911679" y="4731956"/>
                <a:ext cx="195125" cy="214545"/>
              </a:xfrm>
              <a:prstGeom prst="rect">
                <a:avLst/>
              </a:prstGeom>
              <a:noFill/>
            </p:spPr>
            <p:txBody>
              <a:bodyPr wrap="square" rtlCol="0">
                <a:spAutoFit/>
              </a:bodyPr>
              <a:lstStyle/>
              <a:p>
                <a:r>
                  <a:rPr lang="en-GB" dirty="0"/>
                  <a:t>E</a:t>
                </a:r>
              </a:p>
            </p:txBody>
          </p:sp>
          <p:sp>
            <p:nvSpPr>
              <p:cNvPr id="17" name="TextBox 16">
                <a:extLst>
                  <a:ext uri="{FF2B5EF4-FFF2-40B4-BE49-F238E27FC236}">
                    <a16:creationId xmlns:a16="http://schemas.microsoft.com/office/drawing/2014/main" id="{7FBF75C5-1344-324D-84D9-C0E310411C74}"/>
                  </a:ext>
                </a:extLst>
              </p:cNvPr>
              <p:cNvSpPr txBox="1"/>
              <p:nvPr/>
            </p:nvSpPr>
            <p:spPr>
              <a:xfrm>
                <a:off x="1442538" y="5135604"/>
                <a:ext cx="195125" cy="214545"/>
              </a:xfrm>
              <a:prstGeom prst="rect">
                <a:avLst/>
              </a:prstGeom>
              <a:noFill/>
            </p:spPr>
            <p:txBody>
              <a:bodyPr wrap="square" rtlCol="0">
                <a:spAutoFit/>
              </a:bodyPr>
              <a:lstStyle/>
              <a:p>
                <a:r>
                  <a:rPr lang="en-GB" dirty="0"/>
                  <a:t>W</a:t>
                </a:r>
              </a:p>
            </p:txBody>
          </p:sp>
          <p:sp>
            <p:nvSpPr>
              <p:cNvPr id="18" name="TextBox 17">
                <a:extLst>
                  <a:ext uri="{FF2B5EF4-FFF2-40B4-BE49-F238E27FC236}">
                    <a16:creationId xmlns:a16="http://schemas.microsoft.com/office/drawing/2014/main" id="{CAA0B6F7-7E70-1205-6EEE-9AED52C9AC46}"/>
                  </a:ext>
                </a:extLst>
              </p:cNvPr>
              <p:cNvSpPr txBox="1"/>
              <p:nvPr/>
            </p:nvSpPr>
            <p:spPr>
              <a:xfrm>
                <a:off x="1915379" y="5128026"/>
                <a:ext cx="195125" cy="214545"/>
              </a:xfrm>
              <a:prstGeom prst="rect">
                <a:avLst/>
              </a:prstGeom>
              <a:noFill/>
            </p:spPr>
            <p:txBody>
              <a:bodyPr wrap="square" rtlCol="0">
                <a:spAutoFit/>
              </a:bodyPr>
              <a:lstStyle/>
              <a:p>
                <a:r>
                  <a:rPr lang="en-GB" dirty="0"/>
                  <a:t>S</a:t>
                </a:r>
              </a:p>
            </p:txBody>
          </p:sp>
        </p:grpSp>
      </p:grpSp>
    </p:spTree>
    <p:extLst>
      <p:ext uri="{BB962C8B-B14F-4D97-AF65-F5344CB8AC3E}">
        <p14:creationId xmlns:p14="http://schemas.microsoft.com/office/powerpoint/2010/main" val="2414482117"/>
      </p:ext>
    </p:extLst>
  </p:cSld>
  <p:clrMapOvr>
    <a:masterClrMapping/>
  </p:clrMapOvr>
  <mc:AlternateContent xmlns:mc="http://schemas.openxmlformats.org/markup-compatibility/2006" xmlns:p14="http://schemas.microsoft.com/office/powerpoint/2010/main">
    <mc:Choice Requires="p14">
      <p:transition spd="slow" p14:dur="2000" advTm="5591"/>
    </mc:Choice>
    <mc:Fallback xmlns="">
      <p:transition spd="slow" advTm="5591"/>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3AAABA-83BF-CA51-550D-6D545AA2F6E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2C587AD-771E-666F-8E50-7425E146501D}"/>
              </a:ext>
            </a:extLst>
          </p:cNvPr>
          <p:cNvSpPr>
            <a:spLocks noGrp="1"/>
          </p:cNvSpPr>
          <p:nvPr>
            <p:ph type="title"/>
          </p:nvPr>
        </p:nvSpPr>
        <p:spPr/>
        <p:txBody>
          <a:bodyPr/>
          <a:lstStyle/>
          <a:p>
            <a:r>
              <a:rPr lang="en-GB" dirty="0"/>
              <a:t>Conflict Compass Scenario #2</a:t>
            </a:r>
          </a:p>
        </p:txBody>
      </p:sp>
      <p:graphicFrame>
        <p:nvGraphicFramePr>
          <p:cNvPr id="6" name="Content Placeholder 6">
            <a:extLst>
              <a:ext uri="{FF2B5EF4-FFF2-40B4-BE49-F238E27FC236}">
                <a16:creationId xmlns:a16="http://schemas.microsoft.com/office/drawing/2014/main" id="{0ABAC84B-6EAF-7D68-B809-B3487D2BC837}"/>
              </a:ext>
            </a:extLst>
          </p:cNvPr>
          <p:cNvGraphicFramePr>
            <a:graphicFrameLocks/>
          </p:cNvGraphicFramePr>
          <p:nvPr>
            <p:extLst>
              <p:ext uri="{D42A27DB-BD31-4B8C-83A1-F6EECF244321}">
                <p14:modId xmlns:p14="http://schemas.microsoft.com/office/powerpoint/2010/main" val="1381545297"/>
              </p:ext>
            </p:extLst>
          </p:nvPr>
        </p:nvGraphicFramePr>
        <p:xfrm>
          <a:off x="838199" y="1825621"/>
          <a:ext cx="10515600" cy="3647131"/>
        </p:xfrm>
        <a:graphic>
          <a:graphicData uri="http://schemas.openxmlformats.org/drawingml/2006/table">
            <a:tbl>
              <a:tblPr firstRow="1" bandRow="1">
                <a:tableStyleId>{2D5ABB26-0587-4C30-8999-92F81FD0307C}</a:tableStyleId>
              </a:tblPr>
              <a:tblGrid>
                <a:gridCol w="5257800">
                  <a:extLst>
                    <a:ext uri="{9D8B030D-6E8A-4147-A177-3AD203B41FA5}">
                      <a16:colId xmlns:a16="http://schemas.microsoft.com/office/drawing/2014/main" val="1773572937"/>
                    </a:ext>
                  </a:extLst>
                </a:gridCol>
                <a:gridCol w="5257800">
                  <a:extLst>
                    <a:ext uri="{9D8B030D-6E8A-4147-A177-3AD203B41FA5}">
                      <a16:colId xmlns:a16="http://schemas.microsoft.com/office/drawing/2014/main" val="985857557"/>
                    </a:ext>
                  </a:extLst>
                </a:gridCol>
              </a:tblGrid>
              <a:tr h="1168867">
                <a:tc gridSpan="2">
                  <a:txBody>
                    <a:bodyPr/>
                    <a:lstStyle/>
                    <a:p>
                      <a:pPr algn="ctr"/>
                      <a:r>
                        <a:rPr lang="en-GB" sz="2400" b="1" dirty="0"/>
                        <a:t>Someone spreads a false rumour about you on social media.</a:t>
                      </a:r>
                      <a:endParaRPr lang="en-US" sz="1800" b="1" kern="1200" dirty="0">
                        <a:solidFill>
                          <a:schemeClr val="tx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2795092520"/>
                  </a:ext>
                </a:extLst>
              </a:tr>
              <a:tr h="2478264">
                <a:tc>
                  <a:txBody>
                    <a:bodyPr/>
                    <a:lstStyle/>
                    <a:p>
                      <a:endParaRPr lang="en-GB" sz="1800" b="1" kern="1200" dirty="0">
                        <a:solidFill>
                          <a:schemeClr val="tx1"/>
                        </a:solidFill>
                        <a:effectLst/>
                        <a:latin typeface="+mn-lt"/>
                        <a:ea typeface="+mn-ea"/>
                        <a:cs typeface="+mn-cs"/>
                      </a:endParaRPr>
                    </a:p>
                    <a:p>
                      <a:pPr algn="ct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10887890"/>
                  </a:ext>
                </a:extLst>
              </a:tr>
            </a:tbl>
          </a:graphicData>
        </a:graphic>
      </p:graphicFrame>
      <p:sp>
        <p:nvSpPr>
          <p:cNvPr id="7" name="TextBox 6">
            <a:extLst>
              <a:ext uri="{FF2B5EF4-FFF2-40B4-BE49-F238E27FC236}">
                <a16:creationId xmlns:a16="http://schemas.microsoft.com/office/drawing/2014/main" id="{A323F0ED-FDF6-C3C0-80E6-4BCBFFE61482}"/>
              </a:ext>
            </a:extLst>
          </p:cNvPr>
          <p:cNvSpPr txBox="1"/>
          <p:nvPr/>
        </p:nvSpPr>
        <p:spPr>
          <a:xfrm>
            <a:off x="1039237" y="3227285"/>
            <a:ext cx="5056762" cy="2585323"/>
          </a:xfrm>
          <a:prstGeom prst="rect">
            <a:avLst/>
          </a:prstGeom>
          <a:noFill/>
        </p:spPr>
        <p:txBody>
          <a:bodyPr wrap="square" rtlCol="0">
            <a:spAutoFit/>
          </a:bodyPr>
          <a:lstStyle/>
          <a:p>
            <a:r>
              <a:rPr lang="en-GB" sz="1800" b="1" kern="1200" dirty="0">
                <a:solidFill>
                  <a:schemeClr val="tx1"/>
                </a:solidFill>
                <a:effectLst/>
                <a:latin typeface="+mn-lt"/>
                <a:ea typeface="+mn-ea"/>
                <a:cs typeface="+mn-cs"/>
              </a:rPr>
              <a:t>Possible Response: </a:t>
            </a:r>
            <a:endParaRPr lang="en-US" sz="1800" b="1" kern="1200" dirty="0">
              <a:solidFill>
                <a:schemeClr val="tx1"/>
              </a:solidFill>
              <a:effectLst/>
              <a:latin typeface="+mn-lt"/>
              <a:ea typeface="+mn-ea"/>
              <a:cs typeface="+mn-cs"/>
            </a:endParaRPr>
          </a:p>
          <a:p>
            <a:pPr marL="285750" lvl="0" indent="-285750">
              <a:buFont typeface="Arial" panose="020B0604020202020204" pitchFamily="34" charset="0"/>
              <a:buChar char="•"/>
            </a:pPr>
            <a:r>
              <a:rPr lang="en-US" dirty="0"/>
              <a:t>Avoid reacting emotionally online. </a:t>
            </a:r>
          </a:p>
          <a:p>
            <a:pPr marL="285750" lvl="0" indent="-285750">
              <a:buFont typeface="Arial" panose="020B0604020202020204" pitchFamily="34" charset="0"/>
              <a:buChar char="•"/>
            </a:pPr>
            <a:r>
              <a:rPr lang="en-US" dirty="0"/>
              <a:t>Instead, talk to a trusted friend, teacher, or parent about how to address the situation.</a:t>
            </a:r>
          </a:p>
          <a:p>
            <a:pPr marL="285750" lvl="0" indent="-285750">
              <a:buFont typeface="Arial" panose="020B0604020202020204" pitchFamily="34" charset="0"/>
              <a:buChar char="•"/>
            </a:pPr>
            <a:r>
              <a:rPr lang="en-US" dirty="0"/>
              <a:t>Consider reporting the post if it violates community guidelines.</a:t>
            </a:r>
          </a:p>
          <a:p>
            <a:pPr marL="285750" lvl="0" indent="-285750">
              <a:buFont typeface="Arial" panose="020B0604020202020204" pitchFamily="34" charset="0"/>
              <a:buChar char="•"/>
            </a:pPr>
            <a:endParaRPr lang="en-US" dirty="0"/>
          </a:p>
          <a:p>
            <a:pPr marL="285750" lvl="0" indent="-285750">
              <a:buFont typeface="Arial" panose="020B0604020202020204" pitchFamily="34" charset="0"/>
              <a:buChar char="•"/>
            </a:pPr>
            <a:endParaRPr lang="en-US" sz="1800" kern="1200" dirty="0">
              <a:solidFill>
                <a:schemeClr val="tx1"/>
              </a:solidFill>
              <a:effectLst/>
              <a:latin typeface="+mn-lt"/>
              <a:ea typeface="+mn-ea"/>
              <a:cs typeface="+mn-cs"/>
            </a:endParaRPr>
          </a:p>
          <a:p>
            <a:endParaRPr lang="en-GB" dirty="0"/>
          </a:p>
        </p:txBody>
      </p:sp>
      <p:sp>
        <p:nvSpPr>
          <p:cNvPr id="8" name="TextBox 7">
            <a:extLst>
              <a:ext uri="{FF2B5EF4-FFF2-40B4-BE49-F238E27FC236}">
                <a16:creationId xmlns:a16="http://schemas.microsoft.com/office/drawing/2014/main" id="{E54BD55B-8317-7E62-E970-D37A5560FF14}"/>
              </a:ext>
            </a:extLst>
          </p:cNvPr>
          <p:cNvSpPr txBox="1"/>
          <p:nvPr/>
        </p:nvSpPr>
        <p:spPr>
          <a:xfrm>
            <a:off x="6297037" y="3227285"/>
            <a:ext cx="5056762" cy="1754326"/>
          </a:xfrm>
          <a:prstGeom prst="rect">
            <a:avLst/>
          </a:prstGeom>
          <a:noFill/>
        </p:spPr>
        <p:txBody>
          <a:bodyPr wrap="square" rtlCol="0">
            <a:spAutoFit/>
          </a:bodyPr>
          <a:lstStyle/>
          <a:p>
            <a:pPr lvl="0"/>
            <a:r>
              <a:rPr lang="en-GB" sz="1800" b="1" kern="1200" dirty="0">
                <a:solidFill>
                  <a:schemeClr val="tx1"/>
                </a:solidFill>
                <a:effectLst/>
                <a:latin typeface="+mn-lt"/>
                <a:ea typeface="+mn-ea"/>
                <a:cs typeface="+mn-cs"/>
              </a:rPr>
              <a:t>Possible Actions: </a:t>
            </a:r>
          </a:p>
          <a:p>
            <a:pPr marL="285750" lvl="0" indent="-285750">
              <a:buFont typeface="Arial" panose="020B0604020202020204" pitchFamily="34" charset="0"/>
              <a:buChar char="•"/>
            </a:pPr>
            <a:r>
              <a:rPr lang="en-US" dirty="0"/>
              <a:t>Speak to the person directly if it is safe to do so, asking them to stop. If the </a:t>
            </a:r>
            <a:r>
              <a:rPr lang="en-US" dirty="0" err="1"/>
              <a:t>rumour</a:t>
            </a:r>
            <a:r>
              <a:rPr lang="en-US" dirty="0"/>
              <a:t> is harmful, seek school support or report it to the platform.</a:t>
            </a:r>
            <a:endParaRPr lang="en-GB" dirty="0"/>
          </a:p>
          <a:p>
            <a:endParaRPr lang="en-GB" dirty="0"/>
          </a:p>
        </p:txBody>
      </p:sp>
      <p:sp>
        <p:nvSpPr>
          <p:cNvPr id="9" name="TextBox 8">
            <a:extLst>
              <a:ext uri="{FF2B5EF4-FFF2-40B4-BE49-F238E27FC236}">
                <a16:creationId xmlns:a16="http://schemas.microsoft.com/office/drawing/2014/main" id="{305700CA-467F-83D2-685E-C55A03807229}"/>
              </a:ext>
            </a:extLst>
          </p:cNvPr>
          <p:cNvSpPr txBox="1"/>
          <p:nvPr/>
        </p:nvSpPr>
        <p:spPr>
          <a:xfrm>
            <a:off x="3141258" y="2341787"/>
            <a:ext cx="5909481" cy="646331"/>
          </a:xfrm>
          <a:prstGeom prst="rect">
            <a:avLst/>
          </a:prstGeom>
          <a:noFill/>
        </p:spPr>
        <p:txBody>
          <a:bodyPr wrap="square" rtlCol="0">
            <a:spAutoFit/>
          </a:bodyPr>
          <a:lstStyle/>
          <a:p>
            <a:pPr algn="ctr"/>
            <a:r>
              <a:rPr lang="en-US" sz="1800" kern="1200" dirty="0">
                <a:solidFill>
                  <a:schemeClr val="tx1"/>
                </a:solidFill>
                <a:effectLst/>
                <a:latin typeface="+mn-lt"/>
                <a:ea typeface="+mn-ea"/>
                <a:cs typeface="+mn-cs"/>
              </a:rPr>
              <a:t>Best Compass Direction: </a:t>
            </a:r>
          </a:p>
          <a:p>
            <a:pPr algn="ctr"/>
            <a:r>
              <a:rPr lang="en-US" b="1" dirty="0"/>
              <a:t>GET HELP</a:t>
            </a:r>
            <a:endParaRPr lang="en-US" sz="1800" b="1" kern="1200" dirty="0">
              <a:solidFill>
                <a:schemeClr val="tx1"/>
              </a:solidFill>
              <a:effectLst/>
              <a:latin typeface="+mn-lt"/>
              <a:ea typeface="+mn-ea"/>
              <a:cs typeface="+mn-cs"/>
            </a:endParaRPr>
          </a:p>
        </p:txBody>
      </p:sp>
    </p:spTree>
    <p:extLst>
      <p:ext uri="{BB962C8B-B14F-4D97-AF65-F5344CB8AC3E}">
        <p14:creationId xmlns:p14="http://schemas.microsoft.com/office/powerpoint/2010/main" val="277444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8" grpId="0" build="p"/>
      <p:bldP spid="9"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D57C58-2B84-E369-CA52-4F48B3B158E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95A2F3-5E65-20DE-AF2C-07BAA4AE9DF9}"/>
              </a:ext>
            </a:extLst>
          </p:cNvPr>
          <p:cNvSpPr>
            <a:spLocks noGrp="1"/>
          </p:cNvSpPr>
          <p:nvPr>
            <p:ph type="title"/>
          </p:nvPr>
        </p:nvSpPr>
        <p:spPr/>
        <p:txBody>
          <a:bodyPr/>
          <a:lstStyle/>
          <a:p>
            <a:r>
              <a:rPr lang="en-GB" dirty="0"/>
              <a:t>Conflict Compass Scenario #3</a:t>
            </a:r>
          </a:p>
        </p:txBody>
      </p:sp>
      <p:sp>
        <p:nvSpPr>
          <p:cNvPr id="3" name="Content Placeholder 2">
            <a:extLst>
              <a:ext uri="{FF2B5EF4-FFF2-40B4-BE49-F238E27FC236}">
                <a16:creationId xmlns:a16="http://schemas.microsoft.com/office/drawing/2014/main" id="{6087959F-95EB-D150-0AC9-65E9361EC72C}"/>
              </a:ext>
            </a:extLst>
          </p:cNvPr>
          <p:cNvSpPr>
            <a:spLocks noGrp="1"/>
          </p:cNvSpPr>
          <p:nvPr>
            <p:ph idx="1"/>
          </p:nvPr>
        </p:nvSpPr>
        <p:spPr>
          <a:xfrm>
            <a:off x="838200" y="1767454"/>
            <a:ext cx="6868861" cy="3440836"/>
          </a:xfrm>
        </p:spPr>
        <p:txBody>
          <a:bodyPr>
            <a:noAutofit/>
          </a:bodyPr>
          <a:lstStyle/>
          <a:p>
            <a:pPr marL="0" indent="0">
              <a:buNone/>
            </a:pPr>
            <a:r>
              <a:rPr lang="en-GB" sz="3200" b="1" dirty="0"/>
              <a:t>A friend is pressuring you to join a group you’re unsure about.</a:t>
            </a:r>
          </a:p>
          <a:p>
            <a:pPr marL="0" indent="0">
              <a:buNone/>
            </a:pPr>
            <a:endParaRPr lang="en-GB" b="1" dirty="0"/>
          </a:p>
          <a:p>
            <a:pPr marL="0" indent="0">
              <a:buNone/>
            </a:pPr>
            <a:r>
              <a:rPr lang="en-GB" dirty="0"/>
              <a:t>What compass direction would you choose and why? </a:t>
            </a:r>
          </a:p>
        </p:txBody>
      </p:sp>
      <p:grpSp>
        <p:nvGrpSpPr>
          <p:cNvPr id="20" name="Group 19">
            <a:extLst>
              <a:ext uri="{FF2B5EF4-FFF2-40B4-BE49-F238E27FC236}">
                <a16:creationId xmlns:a16="http://schemas.microsoft.com/office/drawing/2014/main" id="{C33A2FE5-0790-FB12-5BEC-1E83E75C429A}"/>
              </a:ext>
            </a:extLst>
          </p:cNvPr>
          <p:cNvGrpSpPr/>
          <p:nvPr/>
        </p:nvGrpSpPr>
        <p:grpSpPr>
          <a:xfrm>
            <a:off x="6423546" y="2812303"/>
            <a:ext cx="6868861" cy="3680572"/>
            <a:chOff x="4905327" y="2989362"/>
            <a:chExt cx="6868861" cy="3680572"/>
          </a:xfrm>
        </p:grpSpPr>
        <p:graphicFrame>
          <p:nvGraphicFramePr>
            <p:cNvPr id="5" name="Diagram 4">
              <a:extLst>
                <a:ext uri="{FF2B5EF4-FFF2-40B4-BE49-F238E27FC236}">
                  <a16:creationId xmlns:a16="http://schemas.microsoft.com/office/drawing/2014/main" id="{D6DC7570-F91E-F9ED-5B67-B437225DBCE7}"/>
                </a:ext>
              </a:extLst>
            </p:cNvPr>
            <p:cNvGraphicFramePr/>
            <p:nvPr>
              <p:extLst>
                <p:ext uri="{D42A27DB-BD31-4B8C-83A1-F6EECF244321}">
                  <p14:modId xmlns:p14="http://schemas.microsoft.com/office/powerpoint/2010/main" val="1697629393"/>
                </p:ext>
              </p:extLst>
            </p:nvPr>
          </p:nvGraphicFramePr>
          <p:xfrm>
            <a:off x="4905327" y="2989362"/>
            <a:ext cx="6868861" cy="36805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19" name="Group 18">
              <a:extLst>
                <a:ext uri="{FF2B5EF4-FFF2-40B4-BE49-F238E27FC236}">
                  <a16:creationId xmlns:a16="http://schemas.microsoft.com/office/drawing/2014/main" id="{22559FDC-9FE2-7C03-C20C-356DECEE4471}"/>
                </a:ext>
              </a:extLst>
            </p:cNvPr>
            <p:cNvGrpSpPr/>
            <p:nvPr/>
          </p:nvGrpSpPr>
          <p:grpSpPr>
            <a:xfrm>
              <a:off x="7944456" y="4457093"/>
              <a:ext cx="681418" cy="654834"/>
              <a:chOff x="1442538" y="4731956"/>
              <a:chExt cx="681418" cy="654834"/>
            </a:xfrm>
          </p:grpSpPr>
          <p:pic>
            <p:nvPicPr>
              <p:cNvPr id="14" name="Graphic 13" descr="Map compass with solid fill">
                <a:extLst>
                  <a:ext uri="{FF2B5EF4-FFF2-40B4-BE49-F238E27FC236}">
                    <a16:creationId xmlns:a16="http://schemas.microsoft.com/office/drawing/2014/main" id="{FEA86F60-F358-D9BE-2FD2-1D7D482E45CB}"/>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rot="18900000">
                <a:off x="1592781" y="4855616"/>
                <a:ext cx="531175" cy="531174"/>
              </a:xfrm>
              <a:prstGeom prst="rect">
                <a:avLst/>
              </a:prstGeom>
            </p:spPr>
          </p:pic>
          <p:sp>
            <p:nvSpPr>
              <p:cNvPr id="15" name="TextBox 14">
                <a:extLst>
                  <a:ext uri="{FF2B5EF4-FFF2-40B4-BE49-F238E27FC236}">
                    <a16:creationId xmlns:a16="http://schemas.microsoft.com/office/drawing/2014/main" id="{D0D705D6-DF2F-D474-C625-9F733DE38F01}"/>
                  </a:ext>
                </a:extLst>
              </p:cNvPr>
              <p:cNvSpPr txBox="1"/>
              <p:nvPr/>
            </p:nvSpPr>
            <p:spPr>
              <a:xfrm>
                <a:off x="1456185" y="4737488"/>
                <a:ext cx="195125" cy="195041"/>
              </a:xfrm>
              <a:prstGeom prst="rect">
                <a:avLst/>
              </a:prstGeom>
              <a:noFill/>
            </p:spPr>
            <p:txBody>
              <a:bodyPr wrap="square" rtlCol="0">
                <a:spAutoFit/>
              </a:bodyPr>
              <a:lstStyle/>
              <a:p>
                <a:r>
                  <a:rPr lang="en-GB" dirty="0"/>
                  <a:t>N</a:t>
                </a:r>
              </a:p>
            </p:txBody>
          </p:sp>
          <p:sp>
            <p:nvSpPr>
              <p:cNvPr id="16" name="TextBox 15">
                <a:extLst>
                  <a:ext uri="{FF2B5EF4-FFF2-40B4-BE49-F238E27FC236}">
                    <a16:creationId xmlns:a16="http://schemas.microsoft.com/office/drawing/2014/main" id="{C8C53858-6C01-8DED-15BE-1A27A7A6208F}"/>
                  </a:ext>
                </a:extLst>
              </p:cNvPr>
              <p:cNvSpPr txBox="1"/>
              <p:nvPr/>
            </p:nvSpPr>
            <p:spPr>
              <a:xfrm>
                <a:off x="1911679" y="4731956"/>
                <a:ext cx="195125" cy="214545"/>
              </a:xfrm>
              <a:prstGeom prst="rect">
                <a:avLst/>
              </a:prstGeom>
              <a:noFill/>
            </p:spPr>
            <p:txBody>
              <a:bodyPr wrap="square" rtlCol="0">
                <a:spAutoFit/>
              </a:bodyPr>
              <a:lstStyle/>
              <a:p>
                <a:r>
                  <a:rPr lang="en-GB" dirty="0"/>
                  <a:t>E</a:t>
                </a:r>
              </a:p>
            </p:txBody>
          </p:sp>
          <p:sp>
            <p:nvSpPr>
              <p:cNvPr id="17" name="TextBox 16">
                <a:extLst>
                  <a:ext uri="{FF2B5EF4-FFF2-40B4-BE49-F238E27FC236}">
                    <a16:creationId xmlns:a16="http://schemas.microsoft.com/office/drawing/2014/main" id="{1B76487D-CA2B-E24F-CC57-C9C88E64660C}"/>
                  </a:ext>
                </a:extLst>
              </p:cNvPr>
              <p:cNvSpPr txBox="1"/>
              <p:nvPr/>
            </p:nvSpPr>
            <p:spPr>
              <a:xfrm>
                <a:off x="1442538" y="5135604"/>
                <a:ext cx="195125" cy="214545"/>
              </a:xfrm>
              <a:prstGeom prst="rect">
                <a:avLst/>
              </a:prstGeom>
              <a:noFill/>
            </p:spPr>
            <p:txBody>
              <a:bodyPr wrap="square" rtlCol="0">
                <a:spAutoFit/>
              </a:bodyPr>
              <a:lstStyle/>
              <a:p>
                <a:r>
                  <a:rPr lang="en-GB" dirty="0"/>
                  <a:t>W</a:t>
                </a:r>
              </a:p>
            </p:txBody>
          </p:sp>
          <p:sp>
            <p:nvSpPr>
              <p:cNvPr id="18" name="TextBox 17">
                <a:extLst>
                  <a:ext uri="{FF2B5EF4-FFF2-40B4-BE49-F238E27FC236}">
                    <a16:creationId xmlns:a16="http://schemas.microsoft.com/office/drawing/2014/main" id="{0A0A7EAE-66EC-69ED-9939-6211CFCD5BD8}"/>
                  </a:ext>
                </a:extLst>
              </p:cNvPr>
              <p:cNvSpPr txBox="1"/>
              <p:nvPr/>
            </p:nvSpPr>
            <p:spPr>
              <a:xfrm>
                <a:off x="1915379" y="5128026"/>
                <a:ext cx="195125" cy="214545"/>
              </a:xfrm>
              <a:prstGeom prst="rect">
                <a:avLst/>
              </a:prstGeom>
              <a:noFill/>
            </p:spPr>
            <p:txBody>
              <a:bodyPr wrap="square" rtlCol="0">
                <a:spAutoFit/>
              </a:bodyPr>
              <a:lstStyle/>
              <a:p>
                <a:r>
                  <a:rPr lang="en-GB" dirty="0"/>
                  <a:t>S</a:t>
                </a:r>
              </a:p>
            </p:txBody>
          </p:sp>
        </p:grpSp>
      </p:grpSp>
    </p:spTree>
    <p:extLst>
      <p:ext uri="{BB962C8B-B14F-4D97-AF65-F5344CB8AC3E}">
        <p14:creationId xmlns:p14="http://schemas.microsoft.com/office/powerpoint/2010/main" val="3929077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9B0325-A7E6-6AB4-6CF0-09B4A05E5E9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A739A0B-D04C-9257-38D7-C7FA5C30E31A}"/>
              </a:ext>
            </a:extLst>
          </p:cNvPr>
          <p:cNvSpPr>
            <a:spLocks noGrp="1"/>
          </p:cNvSpPr>
          <p:nvPr>
            <p:ph type="title"/>
          </p:nvPr>
        </p:nvSpPr>
        <p:spPr/>
        <p:txBody>
          <a:bodyPr/>
          <a:lstStyle/>
          <a:p>
            <a:r>
              <a:rPr lang="en-GB" dirty="0"/>
              <a:t>Conflict Compass Scenario #3</a:t>
            </a:r>
          </a:p>
        </p:txBody>
      </p:sp>
      <p:graphicFrame>
        <p:nvGraphicFramePr>
          <p:cNvPr id="6" name="Content Placeholder 6">
            <a:extLst>
              <a:ext uri="{FF2B5EF4-FFF2-40B4-BE49-F238E27FC236}">
                <a16:creationId xmlns:a16="http://schemas.microsoft.com/office/drawing/2014/main" id="{6E767013-5DCB-2ACC-9285-E042D0F57F6F}"/>
              </a:ext>
            </a:extLst>
          </p:cNvPr>
          <p:cNvGraphicFramePr>
            <a:graphicFrameLocks/>
          </p:cNvGraphicFramePr>
          <p:nvPr>
            <p:extLst>
              <p:ext uri="{D42A27DB-BD31-4B8C-83A1-F6EECF244321}">
                <p14:modId xmlns:p14="http://schemas.microsoft.com/office/powerpoint/2010/main" val="775329189"/>
              </p:ext>
            </p:extLst>
          </p:nvPr>
        </p:nvGraphicFramePr>
        <p:xfrm>
          <a:off x="838199" y="1825621"/>
          <a:ext cx="10515600" cy="3647131"/>
        </p:xfrm>
        <a:graphic>
          <a:graphicData uri="http://schemas.openxmlformats.org/drawingml/2006/table">
            <a:tbl>
              <a:tblPr firstRow="1" bandRow="1">
                <a:tableStyleId>{2D5ABB26-0587-4C30-8999-92F81FD0307C}</a:tableStyleId>
              </a:tblPr>
              <a:tblGrid>
                <a:gridCol w="5257800">
                  <a:extLst>
                    <a:ext uri="{9D8B030D-6E8A-4147-A177-3AD203B41FA5}">
                      <a16:colId xmlns:a16="http://schemas.microsoft.com/office/drawing/2014/main" val="1773572937"/>
                    </a:ext>
                  </a:extLst>
                </a:gridCol>
                <a:gridCol w="5257800">
                  <a:extLst>
                    <a:ext uri="{9D8B030D-6E8A-4147-A177-3AD203B41FA5}">
                      <a16:colId xmlns:a16="http://schemas.microsoft.com/office/drawing/2014/main" val="985857557"/>
                    </a:ext>
                  </a:extLst>
                </a:gridCol>
              </a:tblGrid>
              <a:tr h="1168867">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400" b="1" dirty="0"/>
                        <a:t>A friend is pressuring you to join a group you’re unsure about.</a:t>
                      </a:r>
                      <a:endParaRPr lang="en-US" sz="1800" b="1" kern="1200" dirty="0">
                        <a:solidFill>
                          <a:schemeClr val="tx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2795092520"/>
                  </a:ext>
                </a:extLst>
              </a:tr>
              <a:tr h="2478264">
                <a:tc>
                  <a:txBody>
                    <a:bodyPr/>
                    <a:lstStyle/>
                    <a:p>
                      <a:endParaRPr lang="en-GB" sz="1800" b="1" kern="1200" dirty="0">
                        <a:solidFill>
                          <a:schemeClr val="tx1"/>
                        </a:solidFill>
                        <a:effectLst/>
                        <a:latin typeface="+mn-lt"/>
                        <a:ea typeface="+mn-ea"/>
                        <a:cs typeface="+mn-cs"/>
                      </a:endParaRPr>
                    </a:p>
                    <a:p>
                      <a:pPr algn="ct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10887890"/>
                  </a:ext>
                </a:extLst>
              </a:tr>
            </a:tbl>
          </a:graphicData>
        </a:graphic>
      </p:graphicFrame>
      <p:sp>
        <p:nvSpPr>
          <p:cNvPr id="7" name="TextBox 6">
            <a:extLst>
              <a:ext uri="{FF2B5EF4-FFF2-40B4-BE49-F238E27FC236}">
                <a16:creationId xmlns:a16="http://schemas.microsoft.com/office/drawing/2014/main" id="{E298DA1A-CC9D-82E4-8B0B-F7F7D1A1F2A1}"/>
              </a:ext>
            </a:extLst>
          </p:cNvPr>
          <p:cNvSpPr txBox="1"/>
          <p:nvPr/>
        </p:nvSpPr>
        <p:spPr>
          <a:xfrm>
            <a:off x="1039237" y="3227285"/>
            <a:ext cx="5056762" cy="2862322"/>
          </a:xfrm>
          <a:prstGeom prst="rect">
            <a:avLst/>
          </a:prstGeom>
          <a:noFill/>
        </p:spPr>
        <p:txBody>
          <a:bodyPr wrap="square" rtlCol="0">
            <a:spAutoFit/>
          </a:bodyPr>
          <a:lstStyle/>
          <a:p>
            <a:r>
              <a:rPr lang="en-GB" sz="1800" b="1" kern="1200" dirty="0">
                <a:solidFill>
                  <a:schemeClr val="tx1"/>
                </a:solidFill>
                <a:effectLst/>
                <a:latin typeface="+mn-lt"/>
                <a:ea typeface="+mn-ea"/>
                <a:cs typeface="+mn-cs"/>
              </a:rPr>
              <a:t>Possible Response: </a:t>
            </a:r>
            <a:endParaRPr lang="en-US" sz="1800" b="1" kern="1200" dirty="0">
              <a:solidFill>
                <a:schemeClr val="tx1"/>
              </a:solidFill>
              <a:effectLst/>
              <a:latin typeface="+mn-lt"/>
              <a:ea typeface="+mn-ea"/>
              <a:cs typeface="+mn-cs"/>
            </a:endParaRPr>
          </a:p>
          <a:p>
            <a:pPr marL="285750" lvl="0" indent="-285750">
              <a:buFont typeface="Arial" panose="020B0604020202020204" pitchFamily="34" charset="0"/>
              <a:buChar char="•"/>
            </a:pPr>
            <a:r>
              <a:rPr lang="en-US" dirty="0"/>
              <a:t>Politely but firmly say no, and give a reason if comfortable (e.g., “That’s not something I want to be part of.”). </a:t>
            </a:r>
          </a:p>
          <a:p>
            <a:pPr marL="285750" lvl="0" indent="-285750">
              <a:buFont typeface="Arial" panose="020B0604020202020204" pitchFamily="34" charset="0"/>
              <a:buChar char="•"/>
            </a:pPr>
            <a:r>
              <a:rPr lang="en-US" dirty="0"/>
              <a:t>If needed, remove yourself from the situation physically.</a:t>
            </a:r>
          </a:p>
          <a:p>
            <a:pPr marL="285750" lvl="0" indent="-285750">
              <a:buFont typeface="Arial" panose="020B0604020202020204" pitchFamily="34" charset="0"/>
              <a:buChar char="•"/>
            </a:pPr>
            <a:endParaRPr lang="en-US" dirty="0"/>
          </a:p>
          <a:p>
            <a:pPr marL="285750" lvl="0" indent="-285750">
              <a:buFont typeface="Arial" panose="020B0604020202020204" pitchFamily="34" charset="0"/>
              <a:buChar char="•"/>
            </a:pPr>
            <a:endParaRPr lang="en-US" dirty="0"/>
          </a:p>
          <a:p>
            <a:pPr marL="285750" lvl="0" indent="-285750">
              <a:buFont typeface="Arial" panose="020B0604020202020204" pitchFamily="34" charset="0"/>
              <a:buChar char="•"/>
            </a:pPr>
            <a:endParaRPr lang="en-US" sz="1800" kern="1200" dirty="0">
              <a:solidFill>
                <a:schemeClr val="tx1"/>
              </a:solidFill>
              <a:effectLst/>
              <a:latin typeface="+mn-lt"/>
              <a:ea typeface="+mn-ea"/>
              <a:cs typeface="+mn-cs"/>
            </a:endParaRPr>
          </a:p>
          <a:p>
            <a:endParaRPr lang="en-GB" dirty="0"/>
          </a:p>
        </p:txBody>
      </p:sp>
      <p:sp>
        <p:nvSpPr>
          <p:cNvPr id="8" name="TextBox 7">
            <a:extLst>
              <a:ext uri="{FF2B5EF4-FFF2-40B4-BE49-F238E27FC236}">
                <a16:creationId xmlns:a16="http://schemas.microsoft.com/office/drawing/2014/main" id="{B492561E-5798-B027-7271-64F42AEA69F6}"/>
              </a:ext>
            </a:extLst>
          </p:cNvPr>
          <p:cNvSpPr txBox="1"/>
          <p:nvPr/>
        </p:nvSpPr>
        <p:spPr>
          <a:xfrm>
            <a:off x="6297037" y="3227285"/>
            <a:ext cx="5056762" cy="1477328"/>
          </a:xfrm>
          <a:prstGeom prst="rect">
            <a:avLst/>
          </a:prstGeom>
          <a:noFill/>
        </p:spPr>
        <p:txBody>
          <a:bodyPr wrap="square" rtlCol="0">
            <a:spAutoFit/>
          </a:bodyPr>
          <a:lstStyle/>
          <a:p>
            <a:pPr lvl="0"/>
            <a:r>
              <a:rPr lang="en-GB" sz="1800" b="1" kern="1200" dirty="0">
                <a:solidFill>
                  <a:schemeClr val="tx1"/>
                </a:solidFill>
                <a:effectLst/>
                <a:latin typeface="+mn-lt"/>
                <a:ea typeface="+mn-ea"/>
                <a:cs typeface="+mn-cs"/>
              </a:rPr>
              <a:t>Possible Actions: </a:t>
            </a:r>
          </a:p>
          <a:p>
            <a:pPr marL="285750" lvl="0" indent="-285750">
              <a:buFont typeface="Arial" panose="020B0604020202020204" pitchFamily="34" charset="0"/>
              <a:buChar char="•"/>
            </a:pPr>
            <a:r>
              <a:rPr lang="en-US" dirty="0"/>
              <a:t>Talk to a trusted adult about your concerns if feeling pressured continues. Surround yourself with positive influences who respect your choices. </a:t>
            </a:r>
            <a:endParaRPr lang="en-GB" dirty="0"/>
          </a:p>
        </p:txBody>
      </p:sp>
      <p:sp>
        <p:nvSpPr>
          <p:cNvPr id="9" name="TextBox 8">
            <a:extLst>
              <a:ext uri="{FF2B5EF4-FFF2-40B4-BE49-F238E27FC236}">
                <a16:creationId xmlns:a16="http://schemas.microsoft.com/office/drawing/2014/main" id="{C0885E45-93FE-F1D3-D08E-04D9361FA9A1}"/>
              </a:ext>
            </a:extLst>
          </p:cNvPr>
          <p:cNvSpPr txBox="1"/>
          <p:nvPr/>
        </p:nvSpPr>
        <p:spPr>
          <a:xfrm>
            <a:off x="3141258" y="2341787"/>
            <a:ext cx="5909481" cy="646331"/>
          </a:xfrm>
          <a:prstGeom prst="rect">
            <a:avLst/>
          </a:prstGeom>
          <a:noFill/>
        </p:spPr>
        <p:txBody>
          <a:bodyPr wrap="square" rtlCol="0">
            <a:spAutoFit/>
          </a:bodyPr>
          <a:lstStyle/>
          <a:p>
            <a:pPr algn="ctr"/>
            <a:r>
              <a:rPr lang="en-US" sz="1800" kern="1200" dirty="0">
                <a:solidFill>
                  <a:schemeClr val="tx1"/>
                </a:solidFill>
                <a:effectLst/>
                <a:latin typeface="+mn-lt"/>
                <a:ea typeface="+mn-ea"/>
                <a:cs typeface="+mn-cs"/>
              </a:rPr>
              <a:t>Best Compass Direction: </a:t>
            </a:r>
          </a:p>
          <a:p>
            <a:pPr algn="ctr"/>
            <a:r>
              <a:rPr lang="en-US" b="1" dirty="0"/>
              <a:t>WALK AWAY</a:t>
            </a:r>
            <a:endParaRPr lang="en-US" sz="1800" b="1" kern="1200" dirty="0">
              <a:solidFill>
                <a:schemeClr val="tx1"/>
              </a:solidFill>
              <a:effectLst/>
              <a:latin typeface="+mn-lt"/>
              <a:ea typeface="+mn-ea"/>
              <a:cs typeface="+mn-cs"/>
            </a:endParaRPr>
          </a:p>
        </p:txBody>
      </p:sp>
    </p:spTree>
    <p:extLst>
      <p:ext uri="{BB962C8B-B14F-4D97-AF65-F5344CB8AC3E}">
        <p14:creationId xmlns:p14="http://schemas.microsoft.com/office/powerpoint/2010/main" val="1616727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8" grpId="0" build="p"/>
      <p:bldP spid="9"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1F08BF-ABD8-977E-AAD6-DF1A890E05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6BAD0DD-E43D-E23C-7647-E93173E77DB3}"/>
              </a:ext>
            </a:extLst>
          </p:cNvPr>
          <p:cNvSpPr>
            <a:spLocks noGrp="1"/>
          </p:cNvSpPr>
          <p:nvPr>
            <p:ph type="title"/>
          </p:nvPr>
        </p:nvSpPr>
        <p:spPr/>
        <p:txBody>
          <a:bodyPr/>
          <a:lstStyle/>
          <a:p>
            <a:r>
              <a:rPr lang="en-GB" dirty="0"/>
              <a:t>Conflict Compass Scenario #4</a:t>
            </a:r>
          </a:p>
        </p:txBody>
      </p:sp>
      <p:sp>
        <p:nvSpPr>
          <p:cNvPr id="3" name="Content Placeholder 2">
            <a:extLst>
              <a:ext uri="{FF2B5EF4-FFF2-40B4-BE49-F238E27FC236}">
                <a16:creationId xmlns:a16="http://schemas.microsoft.com/office/drawing/2014/main" id="{1BF6FE8B-E907-DFED-AA9C-15ACDA3C0B7D}"/>
              </a:ext>
            </a:extLst>
          </p:cNvPr>
          <p:cNvSpPr>
            <a:spLocks noGrp="1"/>
          </p:cNvSpPr>
          <p:nvPr>
            <p:ph idx="1"/>
          </p:nvPr>
        </p:nvSpPr>
        <p:spPr>
          <a:xfrm>
            <a:off x="838200" y="1767454"/>
            <a:ext cx="6868861" cy="3440836"/>
          </a:xfrm>
        </p:spPr>
        <p:txBody>
          <a:bodyPr>
            <a:noAutofit/>
          </a:bodyPr>
          <a:lstStyle/>
          <a:p>
            <a:pPr marL="0" indent="0">
              <a:buNone/>
            </a:pPr>
            <a:r>
              <a:rPr lang="en-GB" sz="3200" b="1" dirty="0"/>
              <a:t>You witness a heated argument between two people, and it looks like it could turn violent with mentions of possible knife violence.</a:t>
            </a:r>
          </a:p>
          <a:p>
            <a:pPr marL="0" indent="0">
              <a:buNone/>
            </a:pPr>
            <a:endParaRPr lang="en-GB" b="1" dirty="0"/>
          </a:p>
          <a:p>
            <a:pPr marL="0" indent="0">
              <a:buNone/>
            </a:pPr>
            <a:r>
              <a:rPr lang="en-GB" dirty="0"/>
              <a:t>What compass direction would you choose and why? </a:t>
            </a:r>
          </a:p>
        </p:txBody>
      </p:sp>
      <p:grpSp>
        <p:nvGrpSpPr>
          <p:cNvPr id="20" name="Group 19">
            <a:extLst>
              <a:ext uri="{FF2B5EF4-FFF2-40B4-BE49-F238E27FC236}">
                <a16:creationId xmlns:a16="http://schemas.microsoft.com/office/drawing/2014/main" id="{8549CB67-57A7-6B0D-F145-587209F4F773}"/>
              </a:ext>
            </a:extLst>
          </p:cNvPr>
          <p:cNvGrpSpPr/>
          <p:nvPr/>
        </p:nvGrpSpPr>
        <p:grpSpPr>
          <a:xfrm>
            <a:off x="6423546" y="2812303"/>
            <a:ext cx="6868861" cy="3680572"/>
            <a:chOff x="4905327" y="2989362"/>
            <a:chExt cx="6868861" cy="3680572"/>
          </a:xfrm>
        </p:grpSpPr>
        <p:graphicFrame>
          <p:nvGraphicFramePr>
            <p:cNvPr id="5" name="Diagram 4">
              <a:extLst>
                <a:ext uri="{FF2B5EF4-FFF2-40B4-BE49-F238E27FC236}">
                  <a16:creationId xmlns:a16="http://schemas.microsoft.com/office/drawing/2014/main" id="{4410DDE1-FFE0-0FD3-22F5-09380B7B1ACD}"/>
                </a:ext>
              </a:extLst>
            </p:cNvPr>
            <p:cNvGraphicFramePr/>
            <p:nvPr>
              <p:extLst>
                <p:ext uri="{D42A27DB-BD31-4B8C-83A1-F6EECF244321}">
                  <p14:modId xmlns:p14="http://schemas.microsoft.com/office/powerpoint/2010/main" val="1675879129"/>
                </p:ext>
              </p:extLst>
            </p:nvPr>
          </p:nvGraphicFramePr>
          <p:xfrm>
            <a:off x="4905327" y="2989362"/>
            <a:ext cx="6868861" cy="36805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19" name="Group 18">
              <a:extLst>
                <a:ext uri="{FF2B5EF4-FFF2-40B4-BE49-F238E27FC236}">
                  <a16:creationId xmlns:a16="http://schemas.microsoft.com/office/drawing/2014/main" id="{218F152C-A401-ECBA-213C-49B9FF3A6592}"/>
                </a:ext>
              </a:extLst>
            </p:cNvPr>
            <p:cNvGrpSpPr/>
            <p:nvPr/>
          </p:nvGrpSpPr>
          <p:grpSpPr>
            <a:xfrm>
              <a:off x="7944456" y="4457093"/>
              <a:ext cx="681418" cy="654834"/>
              <a:chOff x="1442538" y="4731956"/>
              <a:chExt cx="681418" cy="654834"/>
            </a:xfrm>
          </p:grpSpPr>
          <p:pic>
            <p:nvPicPr>
              <p:cNvPr id="14" name="Graphic 13" descr="Map compass with solid fill">
                <a:extLst>
                  <a:ext uri="{FF2B5EF4-FFF2-40B4-BE49-F238E27FC236}">
                    <a16:creationId xmlns:a16="http://schemas.microsoft.com/office/drawing/2014/main" id="{9D16F757-EC2B-B026-80E2-191E31C6F888}"/>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rot="18900000">
                <a:off x="1592781" y="4855616"/>
                <a:ext cx="531175" cy="531174"/>
              </a:xfrm>
              <a:prstGeom prst="rect">
                <a:avLst/>
              </a:prstGeom>
            </p:spPr>
          </p:pic>
          <p:sp>
            <p:nvSpPr>
              <p:cNvPr id="15" name="TextBox 14">
                <a:extLst>
                  <a:ext uri="{FF2B5EF4-FFF2-40B4-BE49-F238E27FC236}">
                    <a16:creationId xmlns:a16="http://schemas.microsoft.com/office/drawing/2014/main" id="{8308FC2F-3A9C-EA37-DAC5-BD05C1429602}"/>
                  </a:ext>
                </a:extLst>
              </p:cNvPr>
              <p:cNvSpPr txBox="1"/>
              <p:nvPr/>
            </p:nvSpPr>
            <p:spPr>
              <a:xfrm>
                <a:off x="1456185" y="4737488"/>
                <a:ext cx="195125" cy="195041"/>
              </a:xfrm>
              <a:prstGeom prst="rect">
                <a:avLst/>
              </a:prstGeom>
              <a:noFill/>
            </p:spPr>
            <p:txBody>
              <a:bodyPr wrap="square" rtlCol="0">
                <a:spAutoFit/>
              </a:bodyPr>
              <a:lstStyle/>
              <a:p>
                <a:r>
                  <a:rPr lang="en-GB" dirty="0"/>
                  <a:t>N</a:t>
                </a:r>
              </a:p>
            </p:txBody>
          </p:sp>
          <p:sp>
            <p:nvSpPr>
              <p:cNvPr id="16" name="TextBox 15">
                <a:extLst>
                  <a:ext uri="{FF2B5EF4-FFF2-40B4-BE49-F238E27FC236}">
                    <a16:creationId xmlns:a16="http://schemas.microsoft.com/office/drawing/2014/main" id="{CEABAD61-0CC4-C193-26F1-58B091C3A8C4}"/>
                  </a:ext>
                </a:extLst>
              </p:cNvPr>
              <p:cNvSpPr txBox="1"/>
              <p:nvPr/>
            </p:nvSpPr>
            <p:spPr>
              <a:xfrm>
                <a:off x="1911679" y="4731956"/>
                <a:ext cx="195125" cy="214545"/>
              </a:xfrm>
              <a:prstGeom prst="rect">
                <a:avLst/>
              </a:prstGeom>
              <a:noFill/>
            </p:spPr>
            <p:txBody>
              <a:bodyPr wrap="square" rtlCol="0">
                <a:spAutoFit/>
              </a:bodyPr>
              <a:lstStyle/>
              <a:p>
                <a:r>
                  <a:rPr lang="en-GB" dirty="0"/>
                  <a:t>E</a:t>
                </a:r>
              </a:p>
            </p:txBody>
          </p:sp>
          <p:sp>
            <p:nvSpPr>
              <p:cNvPr id="17" name="TextBox 16">
                <a:extLst>
                  <a:ext uri="{FF2B5EF4-FFF2-40B4-BE49-F238E27FC236}">
                    <a16:creationId xmlns:a16="http://schemas.microsoft.com/office/drawing/2014/main" id="{F06B6B11-0F9A-47AD-B0FF-5E3741D0F3CF}"/>
                  </a:ext>
                </a:extLst>
              </p:cNvPr>
              <p:cNvSpPr txBox="1"/>
              <p:nvPr/>
            </p:nvSpPr>
            <p:spPr>
              <a:xfrm>
                <a:off x="1442538" y="5135604"/>
                <a:ext cx="195125" cy="214545"/>
              </a:xfrm>
              <a:prstGeom prst="rect">
                <a:avLst/>
              </a:prstGeom>
              <a:noFill/>
            </p:spPr>
            <p:txBody>
              <a:bodyPr wrap="square" rtlCol="0">
                <a:spAutoFit/>
              </a:bodyPr>
              <a:lstStyle/>
              <a:p>
                <a:r>
                  <a:rPr lang="en-GB" dirty="0"/>
                  <a:t>W</a:t>
                </a:r>
              </a:p>
            </p:txBody>
          </p:sp>
          <p:sp>
            <p:nvSpPr>
              <p:cNvPr id="18" name="TextBox 17">
                <a:extLst>
                  <a:ext uri="{FF2B5EF4-FFF2-40B4-BE49-F238E27FC236}">
                    <a16:creationId xmlns:a16="http://schemas.microsoft.com/office/drawing/2014/main" id="{B23AE804-D4A0-8870-547F-01C2C9BBBD50}"/>
                  </a:ext>
                </a:extLst>
              </p:cNvPr>
              <p:cNvSpPr txBox="1"/>
              <p:nvPr/>
            </p:nvSpPr>
            <p:spPr>
              <a:xfrm>
                <a:off x="1915379" y="5128026"/>
                <a:ext cx="195125" cy="214545"/>
              </a:xfrm>
              <a:prstGeom prst="rect">
                <a:avLst/>
              </a:prstGeom>
              <a:noFill/>
            </p:spPr>
            <p:txBody>
              <a:bodyPr wrap="square" rtlCol="0">
                <a:spAutoFit/>
              </a:bodyPr>
              <a:lstStyle/>
              <a:p>
                <a:r>
                  <a:rPr lang="en-GB" dirty="0"/>
                  <a:t>S</a:t>
                </a:r>
              </a:p>
            </p:txBody>
          </p:sp>
        </p:grpSp>
      </p:grpSp>
    </p:spTree>
    <p:extLst>
      <p:ext uri="{BB962C8B-B14F-4D97-AF65-F5344CB8AC3E}">
        <p14:creationId xmlns:p14="http://schemas.microsoft.com/office/powerpoint/2010/main" val="7312619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2C3F51-DE16-9B4C-E447-57C08052252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80C78A8-138D-60AA-DE15-9B1804F3A60A}"/>
              </a:ext>
            </a:extLst>
          </p:cNvPr>
          <p:cNvSpPr>
            <a:spLocks noGrp="1"/>
          </p:cNvSpPr>
          <p:nvPr>
            <p:ph type="title"/>
          </p:nvPr>
        </p:nvSpPr>
        <p:spPr/>
        <p:txBody>
          <a:bodyPr/>
          <a:lstStyle/>
          <a:p>
            <a:r>
              <a:rPr lang="en-GB" dirty="0"/>
              <a:t>Conflict Compass Scenario #4</a:t>
            </a:r>
          </a:p>
        </p:txBody>
      </p:sp>
      <p:graphicFrame>
        <p:nvGraphicFramePr>
          <p:cNvPr id="6" name="Content Placeholder 6">
            <a:extLst>
              <a:ext uri="{FF2B5EF4-FFF2-40B4-BE49-F238E27FC236}">
                <a16:creationId xmlns:a16="http://schemas.microsoft.com/office/drawing/2014/main" id="{306EAD00-BC76-5FDC-CB58-2FCC64839041}"/>
              </a:ext>
            </a:extLst>
          </p:cNvPr>
          <p:cNvGraphicFramePr>
            <a:graphicFrameLocks/>
          </p:cNvGraphicFramePr>
          <p:nvPr>
            <p:extLst>
              <p:ext uri="{D42A27DB-BD31-4B8C-83A1-F6EECF244321}">
                <p14:modId xmlns:p14="http://schemas.microsoft.com/office/powerpoint/2010/main" val="2831464867"/>
              </p:ext>
            </p:extLst>
          </p:nvPr>
        </p:nvGraphicFramePr>
        <p:xfrm>
          <a:off x="838199" y="1825622"/>
          <a:ext cx="10515600" cy="3898065"/>
        </p:xfrm>
        <a:graphic>
          <a:graphicData uri="http://schemas.openxmlformats.org/drawingml/2006/table">
            <a:tbl>
              <a:tblPr firstRow="1" bandRow="1">
                <a:tableStyleId>{2D5ABB26-0587-4C30-8999-92F81FD0307C}</a:tableStyleId>
              </a:tblPr>
              <a:tblGrid>
                <a:gridCol w="5257800">
                  <a:extLst>
                    <a:ext uri="{9D8B030D-6E8A-4147-A177-3AD203B41FA5}">
                      <a16:colId xmlns:a16="http://schemas.microsoft.com/office/drawing/2014/main" val="1773572937"/>
                    </a:ext>
                  </a:extLst>
                </a:gridCol>
                <a:gridCol w="5257800">
                  <a:extLst>
                    <a:ext uri="{9D8B030D-6E8A-4147-A177-3AD203B41FA5}">
                      <a16:colId xmlns:a16="http://schemas.microsoft.com/office/drawing/2014/main" val="985857557"/>
                    </a:ext>
                  </a:extLst>
                </a:gridCol>
              </a:tblGrid>
              <a:tr h="1938517">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400" b="1" dirty="0"/>
                        <a:t>You witness a heated argument between two people, and it looks like it could turn violent with mentions of possible knife violence.</a:t>
                      </a:r>
                    </a:p>
                    <a:p>
                      <a:pPr marL="0" marR="0" indent="0" algn="ctr" defTabSz="914400" rtl="0" eaLnBrk="1" fontAlgn="auto" latinLnBrk="0" hangingPunct="1">
                        <a:lnSpc>
                          <a:spcPct val="100000"/>
                        </a:lnSpc>
                        <a:spcBef>
                          <a:spcPts val="0"/>
                        </a:spcBef>
                        <a:spcAft>
                          <a:spcPts val="0"/>
                        </a:spcAft>
                        <a:buClrTx/>
                        <a:buSzTx/>
                        <a:buFontTx/>
                        <a:buNone/>
                        <a:tabLst/>
                        <a:defRPr/>
                      </a:pPr>
                      <a:endParaRPr lang="en-GB" sz="2400" b="1" kern="1200" dirty="0">
                        <a:solidFill>
                          <a:schemeClr val="tx1"/>
                        </a:solidFill>
                        <a:effectLst/>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kern="1200" dirty="0">
                        <a:solidFill>
                          <a:schemeClr val="tx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2795092520"/>
                  </a:ext>
                </a:extLst>
              </a:tr>
              <a:tr h="1886385">
                <a:tc>
                  <a:txBody>
                    <a:bodyPr/>
                    <a:lstStyle/>
                    <a:p>
                      <a:endParaRPr lang="en-GB" sz="1800" b="1" kern="1200" dirty="0">
                        <a:solidFill>
                          <a:schemeClr val="tx1"/>
                        </a:solidFill>
                        <a:effectLst/>
                        <a:latin typeface="+mn-lt"/>
                        <a:ea typeface="+mn-ea"/>
                        <a:cs typeface="+mn-cs"/>
                      </a:endParaRPr>
                    </a:p>
                    <a:p>
                      <a:pPr algn="ct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10887890"/>
                  </a:ext>
                </a:extLst>
              </a:tr>
            </a:tbl>
          </a:graphicData>
        </a:graphic>
      </p:graphicFrame>
      <p:sp>
        <p:nvSpPr>
          <p:cNvPr id="7" name="TextBox 6">
            <a:extLst>
              <a:ext uri="{FF2B5EF4-FFF2-40B4-BE49-F238E27FC236}">
                <a16:creationId xmlns:a16="http://schemas.microsoft.com/office/drawing/2014/main" id="{7388729E-FB2E-7816-EF59-9BD858349D13}"/>
              </a:ext>
            </a:extLst>
          </p:cNvPr>
          <p:cNvSpPr txBox="1"/>
          <p:nvPr/>
        </p:nvSpPr>
        <p:spPr>
          <a:xfrm>
            <a:off x="1039237" y="3992394"/>
            <a:ext cx="5056762" cy="1754326"/>
          </a:xfrm>
          <a:prstGeom prst="rect">
            <a:avLst/>
          </a:prstGeom>
          <a:noFill/>
        </p:spPr>
        <p:txBody>
          <a:bodyPr wrap="square" rtlCol="0">
            <a:spAutoFit/>
          </a:bodyPr>
          <a:lstStyle/>
          <a:p>
            <a:r>
              <a:rPr lang="en-GB" sz="1800" b="1" kern="1200" dirty="0">
                <a:solidFill>
                  <a:schemeClr val="tx1"/>
                </a:solidFill>
                <a:effectLst/>
                <a:latin typeface="+mn-lt"/>
                <a:ea typeface="+mn-ea"/>
                <a:cs typeface="+mn-cs"/>
              </a:rPr>
              <a:t>Possible Response: </a:t>
            </a:r>
            <a:endParaRPr lang="en-US" sz="1800" b="1" kern="1200" dirty="0">
              <a:solidFill>
                <a:schemeClr val="tx1"/>
              </a:solidFill>
              <a:effectLst/>
              <a:latin typeface="+mn-lt"/>
              <a:ea typeface="+mn-ea"/>
              <a:cs typeface="+mn-cs"/>
            </a:endParaRPr>
          </a:p>
          <a:p>
            <a:pPr marL="285750" lvl="0" indent="-285750">
              <a:buFont typeface="Arial" panose="020B0604020202020204" pitchFamily="34" charset="0"/>
              <a:buChar char="•"/>
            </a:pPr>
            <a:r>
              <a:rPr lang="en-US" dirty="0"/>
              <a:t>Do not intervene physically but seek immediate help from a teacher, security, or another trusted adult. </a:t>
            </a:r>
          </a:p>
          <a:p>
            <a:pPr marL="285750" lvl="0" indent="-285750">
              <a:buFont typeface="Arial" panose="020B0604020202020204" pitchFamily="34" charset="0"/>
              <a:buChar char="•"/>
            </a:pPr>
            <a:r>
              <a:rPr lang="en-US" dirty="0"/>
              <a:t>If safe, encourage them to calm down by reminding them of the consequences.</a:t>
            </a:r>
            <a:endParaRPr lang="en-GB" dirty="0"/>
          </a:p>
        </p:txBody>
      </p:sp>
      <p:sp>
        <p:nvSpPr>
          <p:cNvPr id="8" name="TextBox 7">
            <a:extLst>
              <a:ext uri="{FF2B5EF4-FFF2-40B4-BE49-F238E27FC236}">
                <a16:creationId xmlns:a16="http://schemas.microsoft.com/office/drawing/2014/main" id="{738E7D14-8691-F694-647F-FA055C66B5B3}"/>
              </a:ext>
            </a:extLst>
          </p:cNvPr>
          <p:cNvSpPr txBox="1"/>
          <p:nvPr/>
        </p:nvSpPr>
        <p:spPr>
          <a:xfrm>
            <a:off x="6297037" y="3992394"/>
            <a:ext cx="5056762" cy="1477328"/>
          </a:xfrm>
          <a:prstGeom prst="rect">
            <a:avLst/>
          </a:prstGeom>
          <a:noFill/>
        </p:spPr>
        <p:txBody>
          <a:bodyPr wrap="square" rtlCol="0">
            <a:spAutoFit/>
          </a:bodyPr>
          <a:lstStyle/>
          <a:p>
            <a:pPr lvl="0"/>
            <a:r>
              <a:rPr lang="en-GB" sz="1800" b="1" kern="1200" dirty="0">
                <a:solidFill>
                  <a:schemeClr val="tx1"/>
                </a:solidFill>
                <a:effectLst/>
                <a:latin typeface="+mn-lt"/>
                <a:ea typeface="+mn-ea"/>
                <a:cs typeface="+mn-cs"/>
              </a:rPr>
              <a:t>Possible Actions: </a:t>
            </a:r>
          </a:p>
          <a:p>
            <a:pPr marL="285750" lvl="0" indent="-285750">
              <a:buFont typeface="Arial" panose="020B0604020202020204" pitchFamily="34" charset="0"/>
              <a:buChar char="•"/>
            </a:pPr>
            <a:r>
              <a:rPr lang="en-US" dirty="0"/>
              <a:t>If in a public place, alert a responsible authority (school staff, bus driver, shopkeeper) to defuse the situation. Do not record or share videos online, as this can escalate conflict. </a:t>
            </a:r>
            <a:endParaRPr lang="en-GB" dirty="0"/>
          </a:p>
        </p:txBody>
      </p:sp>
      <p:sp>
        <p:nvSpPr>
          <p:cNvPr id="9" name="TextBox 8">
            <a:extLst>
              <a:ext uri="{FF2B5EF4-FFF2-40B4-BE49-F238E27FC236}">
                <a16:creationId xmlns:a16="http://schemas.microsoft.com/office/drawing/2014/main" id="{097A8EF7-2969-3716-1A00-1D76707EC7B1}"/>
              </a:ext>
            </a:extLst>
          </p:cNvPr>
          <p:cNvSpPr txBox="1"/>
          <p:nvPr/>
        </p:nvSpPr>
        <p:spPr>
          <a:xfrm>
            <a:off x="3141258" y="2849389"/>
            <a:ext cx="5909481" cy="646331"/>
          </a:xfrm>
          <a:prstGeom prst="rect">
            <a:avLst/>
          </a:prstGeom>
          <a:noFill/>
        </p:spPr>
        <p:txBody>
          <a:bodyPr wrap="square" rtlCol="0">
            <a:spAutoFit/>
          </a:bodyPr>
          <a:lstStyle/>
          <a:p>
            <a:pPr algn="ctr"/>
            <a:r>
              <a:rPr lang="en-US" sz="1800" kern="1200" dirty="0">
                <a:solidFill>
                  <a:schemeClr val="tx1"/>
                </a:solidFill>
                <a:effectLst/>
                <a:latin typeface="+mn-lt"/>
                <a:ea typeface="+mn-ea"/>
                <a:cs typeface="+mn-cs"/>
              </a:rPr>
              <a:t>Best Compass Direction: </a:t>
            </a:r>
          </a:p>
          <a:p>
            <a:pPr algn="ctr"/>
            <a:r>
              <a:rPr lang="en-US" b="1" dirty="0"/>
              <a:t>GET HELP</a:t>
            </a:r>
            <a:endParaRPr lang="en-US" sz="1800" b="1" kern="1200" dirty="0">
              <a:solidFill>
                <a:schemeClr val="tx1"/>
              </a:solidFill>
              <a:effectLst/>
              <a:latin typeface="+mn-lt"/>
              <a:ea typeface="+mn-ea"/>
              <a:cs typeface="+mn-cs"/>
            </a:endParaRPr>
          </a:p>
        </p:txBody>
      </p:sp>
    </p:spTree>
    <p:extLst>
      <p:ext uri="{BB962C8B-B14F-4D97-AF65-F5344CB8AC3E}">
        <p14:creationId xmlns:p14="http://schemas.microsoft.com/office/powerpoint/2010/main" val="51397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8" grpId="0" build="p"/>
      <p:bldP spid="9"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72BBC8-5BCF-B484-6D37-EF39F28C6FE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B93392B-FB25-D5F4-39C6-02A97EAF993B}"/>
              </a:ext>
            </a:extLst>
          </p:cNvPr>
          <p:cNvSpPr>
            <a:spLocks noGrp="1"/>
          </p:cNvSpPr>
          <p:nvPr>
            <p:ph type="title"/>
          </p:nvPr>
        </p:nvSpPr>
        <p:spPr/>
        <p:txBody>
          <a:bodyPr/>
          <a:lstStyle/>
          <a:p>
            <a:r>
              <a:rPr lang="en-GB" dirty="0"/>
              <a:t>My Safe Choice Pledge </a:t>
            </a:r>
          </a:p>
        </p:txBody>
      </p:sp>
      <p:graphicFrame>
        <p:nvGraphicFramePr>
          <p:cNvPr id="9" name="Table 8">
            <a:extLst>
              <a:ext uri="{FF2B5EF4-FFF2-40B4-BE49-F238E27FC236}">
                <a16:creationId xmlns:a16="http://schemas.microsoft.com/office/drawing/2014/main" id="{48D3D227-612A-36AF-7B26-EE4DB6455746}"/>
              </a:ext>
            </a:extLst>
          </p:cNvPr>
          <p:cNvGraphicFramePr>
            <a:graphicFrameLocks noGrp="1"/>
          </p:cNvGraphicFramePr>
          <p:nvPr>
            <p:extLst>
              <p:ext uri="{D42A27DB-BD31-4B8C-83A1-F6EECF244321}">
                <p14:modId xmlns:p14="http://schemas.microsoft.com/office/powerpoint/2010/main" val="3223345629"/>
              </p:ext>
            </p:extLst>
          </p:nvPr>
        </p:nvGraphicFramePr>
        <p:xfrm>
          <a:off x="1527175" y="1583526"/>
          <a:ext cx="9137650" cy="4108704"/>
        </p:xfrm>
        <a:graphic>
          <a:graphicData uri="http://schemas.openxmlformats.org/drawingml/2006/table">
            <a:tbl>
              <a:tblPr firstRow="1" firstCol="1" bandRow="1"/>
              <a:tblGrid>
                <a:gridCol w="9137650">
                  <a:extLst>
                    <a:ext uri="{9D8B030D-6E8A-4147-A177-3AD203B41FA5}">
                      <a16:colId xmlns:a16="http://schemas.microsoft.com/office/drawing/2014/main" val="2293063215"/>
                    </a:ext>
                  </a:extLst>
                </a:gridCol>
              </a:tblGrid>
              <a:tr h="0">
                <a:tc>
                  <a:txBody>
                    <a:bodyPr/>
                    <a:lstStyle/>
                    <a:p>
                      <a:pPr marL="0" marR="0" algn="ctr">
                        <a:lnSpc>
                          <a:spcPct val="115000"/>
                        </a:lnSpc>
                        <a:buNone/>
                      </a:pPr>
                      <a:r>
                        <a:rPr lang="en-GB" sz="2400" kern="100" dirty="0">
                          <a:effectLst/>
                          <a:latin typeface="Montserrat" pitchFamily="2" charset="77"/>
                          <a:ea typeface="Aptos" panose="020B0004020202020204" pitchFamily="34" charset="0"/>
                          <a:cs typeface="Times New Roman" panose="02020603050405020304" pitchFamily="18" charset="0"/>
                        </a:rPr>
                        <a:t>My Safe Choice Pledge </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buNone/>
                      </a:pPr>
                      <a:r>
                        <a:rPr lang="en-GB" sz="2400" kern="100" dirty="0">
                          <a:effectLst/>
                          <a:latin typeface="Montserrat" pitchFamily="2" charset="77"/>
                          <a:ea typeface="Aptos" panose="020B0004020202020204" pitchFamily="34" charset="0"/>
                          <a:cs typeface="Times New Roman" panose="02020603050405020304" pitchFamily="18" charset="0"/>
                        </a:rPr>
                        <a:t> </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ctr">
                        <a:lnSpc>
                          <a:spcPct val="115000"/>
                        </a:lnSpc>
                        <a:buNone/>
                      </a:pPr>
                      <a:r>
                        <a:rPr lang="en-GB" sz="2400" kern="100" dirty="0">
                          <a:effectLst/>
                          <a:latin typeface="Montserrat" pitchFamily="2" charset="77"/>
                          <a:ea typeface="Aptos" panose="020B0004020202020204" pitchFamily="34" charset="0"/>
                          <a:cs typeface="Times New Roman" panose="02020603050405020304" pitchFamily="18" charset="0"/>
                        </a:rPr>
                        <a:t>I __________________________</a:t>
                      </a:r>
                      <a:r>
                        <a:rPr lang="en-GB" sz="1100" kern="100" dirty="0">
                          <a:effectLst/>
                          <a:latin typeface="Montserrat" pitchFamily="2" charset="77"/>
                          <a:ea typeface="Aptos" panose="020B0004020202020204" pitchFamily="34" charset="0"/>
                          <a:cs typeface="Times New Roman" panose="02020603050405020304" pitchFamily="18" charset="0"/>
                        </a:rPr>
                        <a:t>(name) </a:t>
                      </a:r>
                      <a:r>
                        <a:rPr lang="en-GB" sz="2400" kern="100" dirty="0">
                          <a:effectLst/>
                          <a:latin typeface="Montserrat" pitchFamily="2" charset="77"/>
                          <a:ea typeface="Aptos" panose="020B0004020202020204" pitchFamily="34" charset="0"/>
                          <a:cs typeface="Times New Roman" panose="02020603050405020304" pitchFamily="18" charset="0"/>
                        </a:rPr>
                        <a:t>pledge to make the following choices to ensure I stay safe and help others stay safe:</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ctr">
                        <a:lnSpc>
                          <a:spcPct val="115000"/>
                        </a:lnSpc>
                        <a:buNone/>
                      </a:pPr>
                      <a:r>
                        <a:rPr lang="en-GB" sz="2400" kern="100" dirty="0">
                          <a:effectLst/>
                          <a:latin typeface="Montserrat" pitchFamily="2" charset="77"/>
                          <a:ea typeface="Aptos" panose="020B0004020202020204" pitchFamily="34" charset="0"/>
                          <a:cs typeface="Times New Roman" panose="02020603050405020304" pitchFamily="18" charset="0"/>
                        </a:rPr>
                        <a:t>______________________________________________________________________________________________________________________</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buNone/>
                      </a:pPr>
                      <a:r>
                        <a:rPr lang="en-GB" sz="1400" kern="100" dirty="0">
                          <a:effectLst/>
                          <a:latin typeface="Montserrat" pitchFamily="2" charset="77"/>
                          <a:ea typeface="Aptos" panose="020B0004020202020204" pitchFamily="34" charset="0"/>
                          <a:cs typeface="Times New Roman" panose="02020603050405020304" pitchFamily="18" charset="0"/>
                        </a:rPr>
                        <a:t> </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buNone/>
                      </a:pPr>
                      <a:r>
                        <a:rPr lang="en-GB" sz="1400" kern="100" dirty="0">
                          <a:effectLst/>
                          <a:latin typeface="Montserrat" pitchFamily="2" charset="77"/>
                          <a:ea typeface="Aptos" panose="020B0004020202020204" pitchFamily="34" charset="0"/>
                          <a:cs typeface="Times New Roman" panose="02020603050405020304" pitchFamily="18" charset="0"/>
                        </a:rPr>
                        <a:t>Sign:________________________________________________________________________________________________</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buNone/>
                      </a:pPr>
                      <a:r>
                        <a:rPr lang="en-GB" sz="1400" kern="100" dirty="0">
                          <a:effectLst/>
                          <a:latin typeface="Montserrat" pitchFamily="2" charset="77"/>
                          <a:ea typeface="Aptos" panose="020B0004020202020204" pitchFamily="34" charset="0"/>
                          <a:cs typeface="Times New Roman" panose="02020603050405020304" pitchFamily="18" charset="0"/>
                        </a:rPr>
                        <a:t>Date: _____________________________________________________________________________________________________</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buNone/>
                      </a:pPr>
                      <a:r>
                        <a:rPr lang="en-GB" sz="1200" kern="100" dirty="0">
                          <a:effectLst/>
                          <a:latin typeface="Montserrat" pitchFamily="2" charset="77"/>
                          <a:ea typeface="Aptos" panose="020B0004020202020204" pitchFamily="34" charset="0"/>
                          <a:cs typeface="Times New Roman" panose="02020603050405020304" pitchFamily="18" charset="0"/>
                        </a:rPr>
                        <a:t> </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1578629"/>
                  </a:ext>
                </a:extLst>
              </a:tr>
            </a:tbl>
          </a:graphicData>
        </a:graphic>
      </p:graphicFrame>
    </p:spTree>
    <p:extLst>
      <p:ext uri="{BB962C8B-B14F-4D97-AF65-F5344CB8AC3E}">
        <p14:creationId xmlns:p14="http://schemas.microsoft.com/office/powerpoint/2010/main" val="1919357532"/>
      </p:ext>
    </p:extLst>
  </p:cSld>
  <p:clrMapOvr>
    <a:masterClrMapping/>
  </p:clrMapOvr>
  <mc:AlternateContent xmlns:mc="http://schemas.openxmlformats.org/markup-compatibility/2006" xmlns:p14="http://schemas.microsoft.com/office/powerpoint/2010/main">
    <mc:Choice Requires="p14">
      <p:transition spd="slow" p14:dur="2000" advTm="18322"/>
    </mc:Choice>
    <mc:Fallback xmlns="">
      <p:transition spd="slow" advTm="18322"/>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59529-B000-DCFB-409D-73EBED86A3DD}"/>
              </a:ext>
            </a:extLst>
          </p:cNvPr>
          <p:cNvSpPr>
            <a:spLocks noGrp="1"/>
          </p:cNvSpPr>
          <p:nvPr>
            <p:ph type="title"/>
          </p:nvPr>
        </p:nvSpPr>
        <p:spPr/>
        <p:txBody>
          <a:bodyPr/>
          <a:lstStyle/>
          <a:p>
            <a:r>
              <a:rPr lang="en-GB" dirty="0"/>
              <a:t>Wrap Up Reflection</a:t>
            </a:r>
          </a:p>
        </p:txBody>
      </p:sp>
      <p:sp>
        <p:nvSpPr>
          <p:cNvPr id="3" name="Content Placeholder 2">
            <a:extLst>
              <a:ext uri="{FF2B5EF4-FFF2-40B4-BE49-F238E27FC236}">
                <a16:creationId xmlns:a16="http://schemas.microsoft.com/office/drawing/2014/main" id="{515FFD3B-3BCA-4518-6E54-EC6551FD210A}"/>
              </a:ext>
            </a:extLst>
          </p:cNvPr>
          <p:cNvSpPr>
            <a:spLocks noGrp="1"/>
          </p:cNvSpPr>
          <p:nvPr>
            <p:ph idx="1"/>
          </p:nvPr>
        </p:nvSpPr>
        <p:spPr/>
        <p:txBody>
          <a:bodyPr/>
          <a:lstStyle/>
          <a:p>
            <a:r>
              <a:rPr lang="en-GB" dirty="0"/>
              <a:t>What is something new you learned today about conflict resolution? </a:t>
            </a:r>
          </a:p>
          <a:p>
            <a:pPr marL="0" indent="0">
              <a:buNone/>
            </a:pPr>
            <a:endParaRPr lang="en-GB" dirty="0"/>
          </a:p>
          <a:p>
            <a:r>
              <a:rPr lang="en-GB" dirty="0"/>
              <a:t>What is one thing you might do differently when faced with conflict? </a:t>
            </a:r>
          </a:p>
          <a:p>
            <a:pPr marL="0" indent="0">
              <a:buNone/>
            </a:pPr>
            <a:endParaRPr lang="en-GB" dirty="0"/>
          </a:p>
          <a:p>
            <a:pPr marL="0" indent="0">
              <a:buNone/>
            </a:pPr>
            <a:r>
              <a:rPr lang="en-GB" dirty="0"/>
              <a:t>Remember, everyone has a responsibility and commitment to positive decision-making.</a:t>
            </a:r>
          </a:p>
          <a:p>
            <a:pPr marL="0" indent="0">
              <a:buNone/>
            </a:pPr>
            <a:endParaRPr lang="en-GB" dirty="0"/>
          </a:p>
        </p:txBody>
      </p:sp>
    </p:spTree>
    <p:extLst>
      <p:ext uri="{BB962C8B-B14F-4D97-AF65-F5344CB8AC3E}">
        <p14:creationId xmlns:p14="http://schemas.microsoft.com/office/powerpoint/2010/main" val="4258753339"/>
      </p:ext>
    </p:extLst>
  </p:cSld>
  <p:clrMapOvr>
    <a:masterClrMapping/>
  </p:clrMapOvr>
  <mc:AlternateContent xmlns:mc="http://schemas.openxmlformats.org/markup-compatibility/2006" xmlns:p14="http://schemas.microsoft.com/office/powerpoint/2010/main">
    <mc:Choice Requires="p14">
      <p:transition spd="slow" p14:dur="2000" advTm="14218"/>
    </mc:Choice>
    <mc:Fallback xmlns="">
      <p:transition spd="slow" advTm="14218"/>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F994C-D94D-76EA-6C8C-A14628DF780E}"/>
              </a:ext>
            </a:extLst>
          </p:cNvPr>
          <p:cNvSpPr>
            <a:spLocks noGrp="1"/>
          </p:cNvSpPr>
          <p:nvPr>
            <p:ph type="title"/>
          </p:nvPr>
        </p:nvSpPr>
        <p:spPr/>
        <p:txBody>
          <a:bodyPr/>
          <a:lstStyle/>
          <a:p>
            <a:r>
              <a:rPr lang="en-GB" dirty="0"/>
              <a:t>Session Overview</a:t>
            </a:r>
          </a:p>
        </p:txBody>
      </p:sp>
      <p:sp>
        <p:nvSpPr>
          <p:cNvPr id="3" name="Content Placeholder 2">
            <a:extLst>
              <a:ext uri="{FF2B5EF4-FFF2-40B4-BE49-F238E27FC236}">
                <a16:creationId xmlns:a16="http://schemas.microsoft.com/office/drawing/2014/main" id="{44A146E2-4758-1C96-D08C-CD0E90BA500E}"/>
              </a:ext>
            </a:extLst>
          </p:cNvPr>
          <p:cNvSpPr>
            <a:spLocks noGrp="1"/>
          </p:cNvSpPr>
          <p:nvPr>
            <p:ph idx="1"/>
          </p:nvPr>
        </p:nvSpPr>
        <p:spPr/>
        <p:txBody>
          <a:bodyPr/>
          <a:lstStyle/>
          <a:p>
            <a:pPr marL="0" indent="0">
              <a:buNone/>
            </a:pPr>
            <a:r>
              <a:rPr lang="en-GB" dirty="0"/>
              <a:t>This session focuses on equipping students with conflict resolution skills while addressing the risks and pressures associated with social media. It challenges the myths surrounding knife carrying and empowers students to make safe and informed decisions.</a:t>
            </a:r>
          </a:p>
          <a:p>
            <a:pPr marL="0" indent="0">
              <a:buNone/>
            </a:pPr>
            <a:endParaRPr lang="en-GB"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3516636703"/>
      </p:ext>
    </p:extLst>
  </p:cSld>
  <p:clrMapOvr>
    <a:masterClrMapping/>
  </p:clrMapOvr>
  <mc:AlternateContent xmlns:mc="http://schemas.openxmlformats.org/markup-compatibility/2006" xmlns:p14="http://schemas.microsoft.com/office/powerpoint/2010/main">
    <mc:Choice Requires="p14">
      <p:transition spd="slow" p14:dur="2000" advTm="16330"/>
    </mc:Choice>
    <mc:Fallback xmlns="">
      <p:transition spd="slow" advTm="1633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44C56-CEEB-8A88-5173-5B8CAC095395}"/>
              </a:ext>
            </a:extLst>
          </p:cNvPr>
          <p:cNvSpPr>
            <a:spLocks noGrp="1"/>
          </p:cNvSpPr>
          <p:nvPr>
            <p:ph type="title"/>
          </p:nvPr>
        </p:nvSpPr>
        <p:spPr/>
        <p:txBody>
          <a:bodyPr/>
          <a:lstStyle/>
          <a:p>
            <a:r>
              <a:rPr lang="en-GB" dirty="0"/>
              <a:t>Learning Objectives</a:t>
            </a:r>
          </a:p>
        </p:txBody>
      </p:sp>
      <p:sp>
        <p:nvSpPr>
          <p:cNvPr id="3" name="Content Placeholder 2">
            <a:extLst>
              <a:ext uri="{FF2B5EF4-FFF2-40B4-BE49-F238E27FC236}">
                <a16:creationId xmlns:a16="http://schemas.microsoft.com/office/drawing/2014/main" id="{33A7EE38-30DD-75C1-B032-EED45973DF1F}"/>
              </a:ext>
            </a:extLst>
          </p:cNvPr>
          <p:cNvSpPr>
            <a:spLocks noGrp="1"/>
          </p:cNvSpPr>
          <p:nvPr>
            <p:ph idx="1"/>
          </p:nvPr>
        </p:nvSpPr>
        <p:spPr/>
        <p:txBody>
          <a:bodyPr/>
          <a:lstStyle/>
          <a:p>
            <a:r>
              <a:rPr lang="en-GB" dirty="0"/>
              <a:t>Promote peaceful conflict resolution.</a:t>
            </a:r>
          </a:p>
          <a:p>
            <a:r>
              <a:rPr lang="en-GB" dirty="0"/>
              <a:t>Develop critical thinking about social media influence.</a:t>
            </a:r>
          </a:p>
          <a:p>
            <a:r>
              <a:rPr lang="en-GB" dirty="0"/>
              <a:t>Understand the misconceptions and consequences of carrying a weapon.</a:t>
            </a:r>
          </a:p>
          <a:p>
            <a:r>
              <a:rPr lang="en-GB" dirty="0"/>
              <a:t>Identify strategies for managing online risks and peer pressure.</a:t>
            </a:r>
          </a:p>
          <a:p>
            <a:endParaRPr lang="en-GB" dirty="0"/>
          </a:p>
          <a:p>
            <a:pPr marL="0" indent="0">
              <a:buNone/>
            </a:pPr>
            <a:endParaRPr lang="en-GB" dirty="0"/>
          </a:p>
          <a:p>
            <a:endParaRPr lang="en-GB" dirty="0"/>
          </a:p>
        </p:txBody>
      </p:sp>
    </p:spTree>
    <p:extLst>
      <p:ext uri="{BB962C8B-B14F-4D97-AF65-F5344CB8AC3E}">
        <p14:creationId xmlns:p14="http://schemas.microsoft.com/office/powerpoint/2010/main" val="2581069858"/>
      </p:ext>
    </p:extLst>
  </p:cSld>
  <p:clrMapOvr>
    <a:masterClrMapping/>
  </p:clrMapOvr>
  <mc:AlternateContent xmlns:mc="http://schemas.openxmlformats.org/markup-compatibility/2006" xmlns:p14="http://schemas.microsoft.com/office/powerpoint/2010/main">
    <mc:Choice Requires="p14">
      <p:transition spd="slow" p14:dur="2000" advTm="16284"/>
    </mc:Choice>
    <mc:Fallback xmlns="">
      <p:transition spd="slow" advTm="16284"/>
    </mc:Fallback>
  </mc:AlternateContent>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F8CEA-7043-ABA3-B60C-0093190ED66D}"/>
              </a:ext>
            </a:extLst>
          </p:cNvPr>
          <p:cNvSpPr>
            <a:spLocks noGrp="1"/>
          </p:cNvSpPr>
          <p:nvPr>
            <p:ph type="title"/>
          </p:nvPr>
        </p:nvSpPr>
        <p:spPr/>
        <p:txBody>
          <a:bodyPr/>
          <a:lstStyle/>
          <a:p>
            <a:r>
              <a:rPr lang="en-GB" dirty="0"/>
              <a:t>Session Outline</a:t>
            </a:r>
          </a:p>
        </p:txBody>
      </p:sp>
      <p:sp>
        <p:nvSpPr>
          <p:cNvPr id="3" name="Content Placeholder 2">
            <a:extLst>
              <a:ext uri="{FF2B5EF4-FFF2-40B4-BE49-F238E27FC236}">
                <a16:creationId xmlns:a16="http://schemas.microsoft.com/office/drawing/2014/main" id="{1CE6A88C-31AB-E532-1B38-3D87C57C9221}"/>
              </a:ext>
            </a:extLst>
          </p:cNvPr>
          <p:cNvSpPr>
            <a:spLocks noGrp="1"/>
          </p:cNvSpPr>
          <p:nvPr>
            <p:ph idx="1"/>
          </p:nvPr>
        </p:nvSpPr>
        <p:spPr>
          <a:xfrm>
            <a:off x="838200" y="1825625"/>
            <a:ext cx="10515600" cy="3953852"/>
          </a:xfrm>
        </p:spPr>
        <p:txBody>
          <a:bodyPr>
            <a:normAutofit fontScale="70000" lnSpcReduction="20000"/>
          </a:bodyPr>
          <a:lstStyle/>
          <a:p>
            <a:r>
              <a:rPr lang="en-GB" b="1" dirty="0"/>
              <a:t>Activity: </a:t>
            </a:r>
            <a:r>
              <a:rPr lang="en-GB" dirty="0"/>
              <a:t>Conflict Compass</a:t>
            </a:r>
          </a:p>
          <a:p>
            <a:r>
              <a:rPr lang="en-GB" b="1" dirty="0"/>
              <a:t>Materials: </a:t>
            </a:r>
            <a:r>
              <a:rPr lang="en-GB" dirty="0"/>
              <a:t>Compass template with directions: Talk it Out, Walk Away, Get Help, Compromise.</a:t>
            </a:r>
          </a:p>
          <a:p>
            <a:r>
              <a:rPr lang="en-GB" b="1" dirty="0"/>
              <a:t>Task: </a:t>
            </a:r>
            <a:r>
              <a:rPr lang="en-GB" dirty="0"/>
              <a:t>Groups receive conflict scenarios and use the compass to decide the best resolution method.</a:t>
            </a:r>
          </a:p>
          <a:p>
            <a:pPr marL="0" indent="0">
              <a:buNone/>
            </a:pPr>
            <a:endParaRPr lang="en-GB" b="1" dirty="0"/>
          </a:p>
          <a:p>
            <a:r>
              <a:rPr lang="en-GB" b="1" dirty="0"/>
              <a:t>Social Media Discussion: </a:t>
            </a:r>
            <a:r>
              <a:rPr lang="en-GB" dirty="0"/>
              <a:t>Discuss the influence of social media (Snapchat), the rights of children, and safe online behaviour.</a:t>
            </a:r>
          </a:p>
          <a:p>
            <a:r>
              <a:rPr lang="en-GB" b="1" dirty="0"/>
              <a:t>Activity: </a:t>
            </a:r>
            <a:r>
              <a:rPr lang="en-GB" dirty="0"/>
              <a:t>Students create a digital 'Do's and Don'ts' guide for social media use.</a:t>
            </a:r>
          </a:p>
          <a:p>
            <a:endParaRPr lang="en-GB" dirty="0"/>
          </a:p>
          <a:p>
            <a:r>
              <a:rPr lang="en-GB" b="1" dirty="0"/>
              <a:t>Empowerment Exercise: </a:t>
            </a:r>
            <a:r>
              <a:rPr lang="en-GB" dirty="0"/>
              <a:t>'My Safe Choice’ pledge</a:t>
            </a:r>
          </a:p>
          <a:p>
            <a:r>
              <a:rPr lang="en-GB" b="1" dirty="0"/>
              <a:t>Task: </a:t>
            </a:r>
            <a:r>
              <a:rPr lang="en-GB" dirty="0"/>
              <a:t>Each student writes and shares one choice they will make to stay safe and help others stay safe</a:t>
            </a:r>
          </a:p>
          <a:p>
            <a:endParaRPr lang="en-GB" b="1" dirty="0"/>
          </a:p>
        </p:txBody>
      </p:sp>
    </p:spTree>
    <p:extLst>
      <p:ext uri="{BB962C8B-B14F-4D97-AF65-F5344CB8AC3E}">
        <p14:creationId xmlns:p14="http://schemas.microsoft.com/office/powerpoint/2010/main" val="16819787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89858-3CD1-EB01-3AE4-C3E0D5A502B8}"/>
              </a:ext>
            </a:extLst>
          </p:cNvPr>
          <p:cNvSpPr>
            <a:spLocks noGrp="1"/>
          </p:cNvSpPr>
          <p:nvPr>
            <p:ph type="title"/>
          </p:nvPr>
        </p:nvSpPr>
        <p:spPr/>
        <p:txBody>
          <a:bodyPr/>
          <a:lstStyle/>
          <a:p>
            <a:r>
              <a:rPr lang="en-GB" dirty="0"/>
              <a:t>Introduction</a:t>
            </a:r>
          </a:p>
        </p:txBody>
      </p:sp>
      <p:sp>
        <p:nvSpPr>
          <p:cNvPr id="3" name="Content Placeholder 2">
            <a:extLst>
              <a:ext uri="{FF2B5EF4-FFF2-40B4-BE49-F238E27FC236}">
                <a16:creationId xmlns:a16="http://schemas.microsoft.com/office/drawing/2014/main" id="{6940AF3D-A606-0A54-16B0-5C74A50D461D}"/>
              </a:ext>
            </a:extLst>
          </p:cNvPr>
          <p:cNvSpPr>
            <a:spLocks noGrp="1"/>
          </p:cNvSpPr>
          <p:nvPr>
            <p:ph idx="1"/>
          </p:nvPr>
        </p:nvSpPr>
        <p:spPr/>
        <p:txBody>
          <a:bodyPr/>
          <a:lstStyle/>
          <a:p>
            <a:pPr marL="0" indent="0">
              <a:buNone/>
            </a:pPr>
            <a:r>
              <a:rPr lang="en-GB" dirty="0"/>
              <a:t>What does ‘conflict resolution’ mean to you?</a:t>
            </a:r>
          </a:p>
          <a:p>
            <a:pPr marL="0" indent="0">
              <a:buNone/>
            </a:pPr>
            <a:endParaRPr lang="en-GB" dirty="0"/>
          </a:p>
          <a:p>
            <a:pPr marL="0" indent="0">
              <a:buNone/>
            </a:pPr>
            <a:endParaRPr lang="en-GB" dirty="0"/>
          </a:p>
          <a:p>
            <a:pPr marL="0" indent="0">
              <a:buNone/>
            </a:pPr>
            <a:r>
              <a:rPr lang="en-GB" dirty="0"/>
              <a:t>How can social media escalate conflicts? </a:t>
            </a:r>
          </a:p>
          <a:p>
            <a:pPr marL="0" indent="0">
              <a:buNone/>
            </a:pPr>
            <a:endParaRPr lang="en-GB" dirty="0"/>
          </a:p>
          <a:p>
            <a:pPr marL="0" indent="0">
              <a:buNone/>
            </a:pPr>
            <a:endParaRPr lang="en-GB" dirty="0"/>
          </a:p>
          <a:p>
            <a:pPr marL="0" indent="0">
              <a:buNone/>
            </a:pPr>
            <a:r>
              <a:rPr lang="en-GB" dirty="0"/>
              <a:t>What are examples of safe online behaviour? </a:t>
            </a:r>
          </a:p>
          <a:p>
            <a:pPr marL="0" indent="0">
              <a:buNone/>
            </a:pPr>
            <a:endParaRPr lang="en-GB" dirty="0"/>
          </a:p>
        </p:txBody>
      </p:sp>
    </p:spTree>
    <p:extLst>
      <p:ext uri="{BB962C8B-B14F-4D97-AF65-F5344CB8AC3E}">
        <p14:creationId xmlns:p14="http://schemas.microsoft.com/office/powerpoint/2010/main" val="812213083"/>
      </p:ext>
    </p:extLst>
  </p:cSld>
  <p:clrMapOvr>
    <a:masterClrMapping/>
  </p:clrMapOvr>
  <mc:AlternateContent xmlns:mc="http://schemas.openxmlformats.org/markup-compatibility/2006" xmlns:p14="http://schemas.microsoft.com/office/powerpoint/2010/main">
    <mc:Choice Requires="p14">
      <p:transition spd="slow" p14:dur="2000" advTm="18124"/>
    </mc:Choice>
    <mc:Fallback xmlns="">
      <p:transition spd="slow" advTm="18124"/>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2014F4-D734-915F-5BAB-7357F0731AB8}"/>
              </a:ext>
            </a:extLst>
          </p:cNvPr>
          <p:cNvSpPr>
            <a:spLocks noGrp="1"/>
          </p:cNvSpPr>
          <p:nvPr>
            <p:ph type="title"/>
          </p:nvPr>
        </p:nvSpPr>
        <p:spPr/>
        <p:txBody>
          <a:bodyPr/>
          <a:lstStyle/>
          <a:p>
            <a:r>
              <a:rPr lang="en-GB" dirty="0"/>
              <a:t>Community Agreements for Group Discussion</a:t>
            </a:r>
          </a:p>
        </p:txBody>
      </p:sp>
      <p:sp>
        <p:nvSpPr>
          <p:cNvPr id="3" name="Content Placeholder 2">
            <a:extLst>
              <a:ext uri="{FF2B5EF4-FFF2-40B4-BE49-F238E27FC236}">
                <a16:creationId xmlns:a16="http://schemas.microsoft.com/office/drawing/2014/main" id="{08E4B78E-74A3-328F-934D-00A54BC1EFBB}"/>
              </a:ext>
            </a:extLst>
          </p:cNvPr>
          <p:cNvSpPr>
            <a:spLocks noGrp="1"/>
          </p:cNvSpPr>
          <p:nvPr>
            <p:ph idx="1"/>
          </p:nvPr>
        </p:nvSpPr>
        <p:spPr>
          <a:xfrm>
            <a:off x="838200" y="1837348"/>
            <a:ext cx="10515600" cy="3977298"/>
          </a:xfrm>
        </p:spPr>
        <p:txBody>
          <a:bodyPr>
            <a:normAutofit lnSpcReduction="10000"/>
          </a:bodyPr>
          <a:lstStyle/>
          <a:p>
            <a:r>
              <a:rPr lang="en-GB" b="1" dirty="0"/>
              <a:t>Respect:</a:t>
            </a:r>
            <a:r>
              <a:rPr lang="en-GB" dirty="0"/>
              <a:t> Everyone’s opinions and experiences are valued.</a:t>
            </a:r>
          </a:p>
          <a:p>
            <a:r>
              <a:rPr lang="en-GB" b="1" dirty="0"/>
              <a:t>Listen Actively:</a:t>
            </a:r>
            <a:r>
              <a:rPr lang="en-GB" dirty="0"/>
              <a:t> Let’s hear each other out, without interrupting.</a:t>
            </a:r>
          </a:p>
          <a:p>
            <a:r>
              <a:rPr lang="en-GB" b="1" dirty="0"/>
              <a:t>Be Kind: </a:t>
            </a:r>
            <a:r>
              <a:rPr lang="en-GB" dirty="0"/>
              <a:t>Treat others how you want to be treated.</a:t>
            </a:r>
          </a:p>
          <a:p>
            <a:r>
              <a:rPr lang="en-GB" b="1" dirty="0"/>
              <a:t>No Judgment: </a:t>
            </a:r>
            <a:r>
              <a:rPr lang="en-GB" dirty="0"/>
              <a:t>We all come from different experiences and are here to learn.</a:t>
            </a:r>
          </a:p>
          <a:p>
            <a:r>
              <a:rPr lang="en-GB" b="1" dirty="0"/>
              <a:t>Speak Up for Safety</a:t>
            </a:r>
            <a:r>
              <a:rPr lang="en-GB" dirty="0"/>
              <a:t>: If something doesn’t feel right, talk to a trusted adult.</a:t>
            </a:r>
          </a:p>
          <a:p>
            <a:r>
              <a:rPr lang="en-GB" b="1" dirty="0"/>
              <a:t>Confidentiality:</a:t>
            </a:r>
            <a:r>
              <a:rPr lang="en-GB" dirty="0"/>
              <a:t> What is shared in discussion stays in discussion (unless it concerns safety).</a:t>
            </a:r>
          </a:p>
          <a:p>
            <a:endParaRPr lang="en-GB" dirty="0"/>
          </a:p>
        </p:txBody>
      </p:sp>
    </p:spTree>
    <p:extLst>
      <p:ext uri="{BB962C8B-B14F-4D97-AF65-F5344CB8AC3E}">
        <p14:creationId xmlns:p14="http://schemas.microsoft.com/office/powerpoint/2010/main" val="2285293583"/>
      </p:ext>
    </p:extLst>
  </p:cSld>
  <p:clrMapOvr>
    <a:masterClrMapping/>
  </p:clrMapOvr>
  <mc:AlternateContent xmlns:mc="http://schemas.openxmlformats.org/markup-compatibility/2006" xmlns:p14="http://schemas.microsoft.com/office/powerpoint/2010/main">
    <mc:Choice Requires="p14">
      <p:transition spd="slow" p14:dur="2000" advTm="19577"/>
    </mc:Choice>
    <mc:Fallback xmlns="">
      <p:transition spd="slow" advTm="19577"/>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D1EFA6-F48D-3375-6B13-0592546E2E8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61843D3-B293-5500-25B8-1A4DEC9DD33B}"/>
              </a:ext>
            </a:extLst>
          </p:cNvPr>
          <p:cNvSpPr>
            <a:spLocks noGrp="1"/>
          </p:cNvSpPr>
          <p:nvPr>
            <p:ph type="title"/>
          </p:nvPr>
        </p:nvSpPr>
        <p:spPr/>
        <p:txBody>
          <a:bodyPr/>
          <a:lstStyle/>
          <a:p>
            <a:r>
              <a:rPr lang="en-GB" dirty="0"/>
              <a:t>Conflict Compass Activity </a:t>
            </a:r>
          </a:p>
        </p:txBody>
      </p:sp>
      <p:sp>
        <p:nvSpPr>
          <p:cNvPr id="3" name="Content Placeholder 2">
            <a:extLst>
              <a:ext uri="{FF2B5EF4-FFF2-40B4-BE49-F238E27FC236}">
                <a16:creationId xmlns:a16="http://schemas.microsoft.com/office/drawing/2014/main" id="{E37AD3F7-5A38-E558-E3D4-F5C71668EE94}"/>
              </a:ext>
            </a:extLst>
          </p:cNvPr>
          <p:cNvSpPr>
            <a:spLocks noGrp="1"/>
          </p:cNvSpPr>
          <p:nvPr>
            <p:ph idx="1"/>
          </p:nvPr>
        </p:nvSpPr>
        <p:spPr>
          <a:xfrm>
            <a:off x="838200" y="1663799"/>
            <a:ext cx="10515600" cy="954897"/>
          </a:xfrm>
        </p:spPr>
        <p:txBody>
          <a:bodyPr/>
          <a:lstStyle/>
          <a:p>
            <a:pPr marL="0" indent="0" algn="ctr">
              <a:buNone/>
            </a:pPr>
            <a:r>
              <a:rPr lang="en-GB" sz="2000" dirty="0"/>
              <a:t>Review the scenarios and decide what is the best compass direction and strategy to approach </a:t>
            </a:r>
            <a:r>
              <a:rPr lang="en-GB" sz="2000"/>
              <a:t>each conflict. </a:t>
            </a:r>
            <a:endParaRPr lang="en-GB" sz="2000" dirty="0"/>
          </a:p>
          <a:p>
            <a:pPr marL="0" indent="0">
              <a:buNone/>
            </a:pPr>
            <a:endParaRPr lang="en-GB" dirty="0"/>
          </a:p>
        </p:txBody>
      </p:sp>
      <p:graphicFrame>
        <p:nvGraphicFramePr>
          <p:cNvPr id="4" name="Content Placeholder 6">
            <a:extLst>
              <a:ext uri="{FF2B5EF4-FFF2-40B4-BE49-F238E27FC236}">
                <a16:creationId xmlns:a16="http://schemas.microsoft.com/office/drawing/2014/main" id="{7E6C88E4-0F12-AA2C-5AFC-5850313E3F31}"/>
              </a:ext>
            </a:extLst>
          </p:cNvPr>
          <p:cNvGraphicFramePr>
            <a:graphicFrameLocks/>
          </p:cNvGraphicFramePr>
          <p:nvPr>
            <p:extLst>
              <p:ext uri="{D42A27DB-BD31-4B8C-83A1-F6EECF244321}">
                <p14:modId xmlns:p14="http://schemas.microsoft.com/office/powerpoint/2010/main" val="3782911571"/>
              </p:ext>
            </p:extLst>
          </p:nvPr>
        </p:nvGraphicFramePr>
        <p:xfrm>
          <a:off x="838200" y="2634180"/>
          <a:ext cx="10515600" cy="3108960"/>
        </p:xfrm>
        <a:graphic>
          <a:graphicData uri="http://schemas.openxmlformats.org/drawingml/2006/table">
            <a:tbl>
              <a:tblPr firstRow="1" bandRow="1">
                <a:tableStyleId>{2D5ABB26-0587-4C30-8999-92F81FD0307C}</a:tableStyleId>
              </a:tblPr>
              <a:tblGrid>
                <a:gridCol w="5257800">
                  <a:extLst>
                    <a:ext uri="{9D8B030D-6E8A-4147-A177-3AD203B41FA5}">
                      <a16:colId xmlns:a16="http://schemas.microsoft.com/office/drawing/2014/main" val="1773572937"/>
                    </a:ext>
                  </a:extLst>
                </a:gridCol>
                <a:gridCol w="5257800">
                  <a:extLst>
                    <a:ext uri="{9D8B030D-6E8A-4147-A177-3AD203B41FA5}">
                      <a16:colId xmlns:a16="http://schemas.microsoft.com/office/drawing/2014/main" val="2006864660"/>
                    </a:ext>
                  </a:extLst>
                </a:gridCol>
              </a:tblGrid>
              <a:tr h="1431972">
                <a:tc>
                  <a:txBody>
                    <a:bodyPr/>
                    <a:lstStyle/>
                    <a:p>
                      <a:pPr algn="ctr"/>
                      <a:r>
                        <a:rPr lang="en-GB" sz="2400" b="1" dirty="0"/>
                        <a:t>A disagreement between two friends escalates into an argument.</a:t>
                      </a:r>
                      <a:endParaRPr lang="en-GB" sz="24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4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2400" b="1" dirty="0"/>
                        <a:t>Someone spreads a false rumour about you on social media.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5092520"/>
                  </a:ext>
                </a:extLst>
              </a:tr>
              <a:tr h="143197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400" b="1" kern="1200" dirty="0">
                          <a:solidFill>
                            <a:schemeClr val="tx1"/>
                          </a:solidFill>
                          <a:effectLst/>
                          <a:latin typeface="+mn-lt"/>
                          <a:ea typeface="+mn-ea"/>
                          <a:cs typeface="+mn-cs"/>
                        </a:rPr>
                        <a:t>A friend is pressuring you to join a group you’re unsure about.</a:t>
                      </a:r>
                      <a:endParaRPr lang="en-GB"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400" b="1" kern="1200" dirty="0">
                          <a:solidFill>
                            <a:schemeClr val="tx1"/>
                          </a:solidFill>
                          <a:effectLst/>
                          <a:latin typeface="+mn-lt"/>
                          <a:ea typeface="+mn-ea"/>
                          <a:cs typeface="+mn-cs"/>
                        </a:rPr>
                        <a:t>You witness a heated argument between two people, and it looks like it could turn violent with mentions of possible knife violence.</a:t>
                      </a:r>
                      <a:endParaRPr lang="en-GB"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10887890"/>
                  </a:ext>
                </a:extLst>
              </a:tr>
            </a:tbl>
          </a:graphicData>
        </a:graphic>
      </p:graphicFrame>
    </p:spTree>
    <p:extLst>
      <p:ext uri="{BB962C8B-B14F-4D97-AF65-F5344CB8AC3E}">
        <p14:creationId xmlns:p14="http://schemas.microsoft.com/office/powerpoint/2010/main" val="3692287161"/>
      </p:ext>
    </p:extLst>
  </p:cSld>
  <p:clrMapOvr>
    <a:masterClrMapping/>
  </p:clrMapOvr>
  <mc:AlternateContent xmlns:mc="http://schemas.openxmlformats.org/markup-compatibility/2006" xmlns:p14="http://schemas.microsoft.com/office/powerpoint/2010/main">
    <mc:Choice Requires="p14">
      <p:transition spd="slow" p14:dur="2000" advTm="15412"/>
    </mc:Choice>
    <mc:Fallback xmlns="">
      <p:transition spd="slow" advTm="15412"/>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892270-BD4A-91FB-5B63-828319A469C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65E92CA-3CF4-8C85-6959-AA387260DFF3}"/>
              </a:ext>
            </a:extLst>
          </p:cNvPr>
          <p:cNvSpPr>
            <a:spLocks noGrp="1"/>
          </p:cNvSpPr>
          <p:nvPr>
            <p:ph type="title"/>
          </p:nvPr>
        </p:nvSpPr>
        <p:spPr/>
        <p:txBody>
          <a:bodyPr/>
          <a:lstStyle/>
          <a:p>
            <a:r>
              <a:rPr lang="en-GB" dirty="0"/>
              <a:t>Conflict Compass</a:t>
            </a:r>
          </a:p>
        </p:txBody>
      </p:sp>
      <p:graphicFrame>
        <p:nvGraphicFramePr>
          <p:cNvPr id="6" name="Diagram 5">
            <a:extLst>
              <a:ext uri="{FF2B5EF4-FFF2-40B4-BE49-F238E27FC236}">
                <a16:creationId xmlns:a16="http://schemas.microsoft.com/office/drawing/2014/main" id="{141B13FC-AD9B-15F6-BD28-059095D34AA7}"/>
              </a:ext>
            </a:extLst>
          </p:cNvPr>
          <p:cNvGraphicFramePr/>
          <p:nvPr>
            <p:extLst>
              <p:ext uri="{D42A27DB-BD31-4B8C-83A1-F6EECF244321}">
                <p14:modId xmlns:p14="http://schemas.microsoft.com/office/powerpoint/2010/main" val="1284427241"/>
              </p:ext>
            </p:extLst>
          </p:nvPr>
        </p:nvGraphicFramePr>
        <p:xfrm>
          <a:off x="255270" y="1027906"/>
          <a:ext cx="11681460" cy="54009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13" name="Group 12">
            <a:extLst>
              <a:ext uri="{FF2B5EF4-FFF2-40B4-BE49-F238E27FC236}">
                <a16:creationId xmlns:a16="http://schemas.microsoft.com/office/drawing/2014/main" id="{981D9534-7B7F-0288-6A64-5571725A4B24}"/>
              </a:ext>
            </a:extLst>
          </p:cNvPr>
          <p:cNvGrpSpPr/>
          <p:nvPr/>
        </p:nvGrpSpPr>
        <p:grpSpPr>
          <a:xfrm>
            <a:off x="5598708" y="3244334"/>
            <a:ext cx="994586" cy="1000125"/>
            <a:chOff x="5598708" y="3244334"/>
            <a:chExt cx="994586" cy="1000125"/>
          </a:xfrm>
        </p:grpSpPr>
        <p:pic>
          <p:nvPicPr>
            <p:cNvPr id="8" name="Graphic 7" descr="Map compass with solid fill">
              <a:extLst>
                <a:ext uri="{FF2B5EF4-FFF2-40B4-BE49-F238E27FC236}">
                  <a16:creationId xmlns:a16="http://schemas.microsoft.com/office/drawing/2014/main" id="{91786E1F-C50E-7A89-CFD5-DAFDCCEE24C7}"/>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rot="18900000">
              <a:off x="5638800" y="3289037"/>
              <a:ext cx="914400" cy="914400"/>
            </a:xfrm>
            <a:prstGeom prst="rect">
              <a:avLst/>
            </a:prstGeom>
          </p:spPr>
        </p:pic>
        <p:sp>
          <p:nvSpPr>
            <p:cNvPr id="9" name="TextBox 8">
              <a:extLst>
                <a:ext uri="{FF2B5EF4-FFF2-40B4-BE49-F238E27FC236}">
                  <a16:creationId xmlns:a16="http://schemas.microsoft.com/office/drawing/2014/main" id="{6A4CB092-3A97-E451-29BC-452497FDC754}"/>
                </a:ext>
              </a:extLst>
            </p:cNvPr>
            <p:cNvSpPr txBox="1"/>
            <p:nvPr/>
          </p:nvSpPr>
          <p:spPr>
            <a:xfrm>
              <a:off x="5598708" y="3244334"/>
              <a:ext cx="335902" cy="369332"/>
            </a:xfrm>
            <a:prstGeom prst="rect">
              <a:avLst/>
            </a:prstGeom>
            <a:noFill/>
          </p:spPr>
          <p:txBody>
            <a:bodyPr wrap="square" rtlCol="0">
              <a:spAutoFit/>
            </a:bodyPr>
            <a:lstStyle/>
            <a:p>
              <a:r>
                <a:rPr lang="en-GB" dirty="0"/>
                <a:t>N</a:t>
              </a:r>
            </a:p>
          </p:txBody>
        </p:sp>
        <p:sp>
          <p:nvSpPr>
            <p:cNvPr id="10" name="TextBox 9">
              <a:extLst>
                <a:ext uri="{FF2B5EF4-FFF2-40B4-BE49-F238E27FC236}">
                  <a16:creationId xmlns:a16="http://schemas.microsoft.com/office/drawing/2014/main" id="{5DEF6182-C064-636A-71E4-1BE5527B3FC3}"/>
                </a:ext>
              </a:extLst>
            </p:cNvPr>
            <p:cNvSpPr txBox="1"/>
            <p:nvPr/>
          </p:nvSpPr>
          <p:spPr>
            <a:xfrm>
              <a:off x="6257392" y="3244334"/>
              <a:ext cx="335902" cy="369332"/>
            </a:xfrm>
            <a:prstGeom prst="rect">
              <a:avLst/>
            </a:prstGeom>
            <a:noFill/>
          </p:spPr>
          <p:txBody>
            <a:bodyPr wrap="square" rtlCol="0">
              <a:spAutoFit/>
            </a:bodyPr>
            <a:lstStyle/>
            <a:p>
              <a:r>
                <a:rPr lang="en-GB" dirty="0"/>
                <a:t>E</a:t>
              </a:r>
            </a:p>
          </p:txBody>
        </p:sp>
        <p:sp>
          <p:nvSpPr>
            <p:cNvPr id="11" name="TextBox 10">
              <a:extLst>
                <a:ext uri="{FF2B5EF4-FFF2-40B4-BE49-F238E27FC236}">
                  <a16:creationId xmlns:a16="http://schemas.microsoft.com/office/drawing/2014/main" id="{69A74734-4BB3-EFE4-8513-8B4CD252ECFC}"/>
                </a:ext>
              </a:extLst>
            </p:cNvPr>
            <p:cNvSpPr txBox="1"/>
            <p:nvPr/>
          </p:nvSpPr>
          <p:spPr>
            <a:xfrm>
              <a:off x="5598709" y="3875127"/>
              <a:ext cx="335902" cy="369332"/>
            </a:xfrm>
            <a:prstGeom prst="rect">
              <a:avLst/>
            </a:prstGeom>
            <a:noFill/>
          </p:spPr>
          <p:txBody>
            <a:bodyPr wrap="square" rtlCol="0">
              <a:spAutoFit/>
            </a:bodyPr>
            <a:lstStyle/>
            <a:p>
              <a:r>
                <a:rPr lang="en-GB" dirty="0"/>
                <a:t>W</a:t>
              </a:r>
            </a:p>
          </p:txBody>
        </p:sp>
        <p:sp>
          <p:nvSpPr>
            <p:cNvPr id="12" name="TextBox 11">
              <a:extLst>
                <a:ext uri="{FF2B5EF4-FFF2-40B4-BE49-F238E27FC236}">
                  <a16:creationId xmlns:a16="http://schemas.microsoft.com/office/drawing/2014/main" id="{1675FD50-1282-59C9-986A-67184F9D745F}"/>
                </a:ext>
              </a:extLst>
            </p:cNvPr>
            <p:cNvSpPr txBox="1"/>
            <p:nvPr/>
          </p:nvSpPr>
          <p:spPr>
            <a:xfrm>
              <a:off x="6257391" y="3875127"/>
              <a:ext cx="335902" cy="369332"/>
            </a:xfrm>
            <a:prstGeom prst="rect">
              <a:avLst/>
            </a:prstGeom>
            <a:noFill/>
          </p:spPr>
          <p:txBody>
            <a:bodyPr wrap="square" rtlCol="0">
              <a:spAutoFit/>
            </a:bodyPr>
            <a:lstStyle/>
            <a:p>
              <a:r>
                <a:rPr lang="en-GB" dirty="0"/>
                <a:t>S</a:t>
              </a:r>
            </a:p>
          </p:txBody>
        </p:sp>
      </p:grpSp>
    </p:spTree>
    <p:extLst>
      <p:ext uri="{BB962C8B-B14F-4D97-AF65-F5344CB8AC3E}">
        <p14:creationId xmlns:p14="http://schemas.microsoft.com/office/powerpoint/2010/main" val="805609445"/>
      </p:ext>
    </p:extLst>
  </p:cSld>
  <p:clrMapOvr>
    <a:masterClrMapping/>
  </p:clrMapOvr>
  <mc:AlternateContent xmlns:mc="http://schemas.openxmlformats.org/markup-compatibility/2006" xmlns:p14="http://schemas.microsoft.com/office/powerpoint/2010/main">
    <mc:Choice Requires="p14">
      <p:transition spd="slow" p14:dur="2000" advTm="27607"/>
    </mc:Choice>
    <mc:Fallback xmlns="">
      <p:transition spd="slow" advTm="2760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6D8C30ED-3E22-9F44-AC87-A52EDD29C906}"/>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56DACE43-744D-2F4D-AA3E-83CAB45DDE80}"/>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1F202EB1-E15C-ED4B-B51E-E2E047008F8B}"/>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C8C89330-53AE-374E-B950-B033852FCAF6}"/>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E2C2E85E-4030-A440-B0E7-0CE42C5E171A}"/>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ADEFC4-1589-42E7-153C-F0A1A5955F4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D51BF19-BDF1-C359-FD48-6A61FB0E111E}"/>
              </a:ext>
            </a:extLst>
          </p:cNvPr>
          <p:cNvSpPr>
            <a:spLocks noGrp="1"/>
          </p:cNvSpPr>
          <p:nvPr>
            <p:ph type="title"/>
          </p:nvPr>
        </p:nvSpPr>
        <p:spPr/>
        <p:txBody>
          <a:bodyPr/>
          <a:lstStyle/>
          <a:p>
            <a:r>
              <a:rPr lang="en-GB" dirty="0"/>
              <a:t>Conflict Compass Scenario #1</a:t>
            </a:r>
          </a:p>
        </p:txBody>
      </p:sp>
      <p:sp>
        <p:nvSpPr>
          <p:cNvPr id="3" name="Content Placeholder 2">
            <a:extLst>
              <a:ext uri="{FF2B5EF4-FFF2-40B4-BE49-F238E27FC236}">
                <a16:creationId xmlns:a16="http://schemas.microsoft.com/office/drawing/2014/main" id="{359BBD50-9B1C-DC50-FE9A-02AD1D1987E6}"/>
              </a:ext>
            </a:extLst>
          </p:cNvPr>
          <p:cNvSpPr>
            <a:spLocks noGrp="1"/>
          </p:cNvSpPr>
          <p:nvPr>
            <p:ph idx="1"/>
          </p:nvPr>
        </p:nvSpPr>
        <p:spPr>
          <a:xfrm>
            <a:off x="838200" y="1767454"/>
            <a:ext cx="6868861" cy="3440836"/>
          </a:xfrm>
        </p:spPr>
        <p:txBody>
          <a:bodyPr>
            <a:noAutofit/>
          </a:bodyPr>
          <a:lstStyle/>
          <a:p>
            <a:pPr marL="0" indent="0">
              <a:buNone/>
            </a:pPr>
            <a:r>
              <a:rPr lang="en-GB" sz="3200" b="1" dirty="0"/>
              <a:t>A disagreement between two friends escalates into an argument.</a:t>
            </a:r>
          </a:p>
          <a:p>
            <a:pPr marL="0" indent="0">
              <a:buNone/>
            </a:pPr>
            <a:endParaRPr lang="en-GB" b="1" dirty="0"/>
          </a:p>
          <a:p>
            <a:pPr marL="0" indent="0">
              <a:buNone/>
            </a:pPr>
            <a:r>
              <a:rPr lang="en-GB" dirty="0"/>
              <a:t>What compass direction would you choose and why? </a:t>
            </a:r>
          </a:p>
        </p:txBody>
      </p:sp>
      <p:grpSp>
        <p:nvGrpSpPr>
          <p:cNvPr id="20" name="Group 19">
            <a:extLst>
              <a:ext uri="{FF2B5EF4-FFF2-40B4-BE49-F238E27FC236}">
                <a16:creationId xmlns:a16="http://schemas.microsoft.com/office/drawing/2014/main" id="{F099E3A8-B479-FB3E-4F85-3BFD220996E3}"/>
              </a:ext>
            </a:extLst>
          </p:cNvPr>
          <p:cNvGrpSpPr/>
          <p:nvPr/>
        </p:nvGrpSpPr>
        <p:grpSpPr>
          <a:xfrm>
            <a:off x="6423546" y="2812303"/>
            <a:ext cx="6868861" cy="3680572"/>
            <a:chOff x="4905327" y="2989362"/>
            <a:chExt cx="6868861" cy="3680572"/>
          </a:xfrm>
        </p:grpSpPr>
        <p:graphicFrame>
          <p:nvGraphicFramePr>
            <p:cNvPr id="5" name="Diagram 4">
              <a:extLst>
                <a:ext uri="{FF2B5EF4-FFF2-40B4-BE49-F238E27FC236}">
                  <a16:creationId xmlns:a16="http://schemas.microsoft.com/office/drawing/2014/main" id="{2FE3BD59-E042-ACB2-D25F-8933FB948B1C}"/>
                </a:ext>
              </a:extLst>
            </p:cNvPr>
            <p:cNvGraphicFramePr/>
            <p:nvPr>
              <p:extLst>
                <p:ext uri="{D42A27DB-BD31-4B8C-83A1-F6EECF244321}">
                  <p14:modId xmlns:p14="http://schemas.microsoft.com/office/powerpoint/2010/main" val="2066124390"/>
                </p:ext>
              </p:extLst>
            </p:nvPr>
          </p:nvGraphicFramePr>
          <p:xfrm>
            <a:off x="4905327" y="2989362"/>
            <a:ext cx="6868861" cy="36805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19" name="Group 18">
              <a:extLst>
                <a:ext uri="{FF2B5EF4-FFF2-40B4-BE49-F238E27FC236}">
                  <a16:creationId xmlns:a16="http://schemas.microsoft.com/office/drawing/2014/main" id="{C4B36688-9456-EE03-7A6B-73F3EBBEF400}"/>
                </a:ext>
              </a:extLst>
            </p:cNvPr>
            <p:cNvGrpSpPr/>
            <p:nvPr/>
          </p:nvGrpSpPr>
          <p:grpSpPr>
            <a:xfrm>
              <a:off x="7944456" y="4457093"/>
              <a:ext cx="681418" cy="654834"/>
              <a:chOff x="1442538" y="4731956"/>
              <a:chExt cx="681418" cy="654834"/>
            </a:xfrm>
          </p:grpSpPr>
          <p:pic>
            <p:nvPicPr>
              <p:cNvPr id="14" name="Graphic 13" descr="Map compass with solid fill">
                <a:extLst>
                  <a:ext uri="{FF2B5EF4-FFF2-40B4-BE49-F238E27FC236}">
                    <a16:creationId xmlns:a16="http://schemas.microsoft.com/office/drawing/2014/main" id="{1FA62DEC-FAC2-91BB-8282-06787925D175}"/>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rot="18900000">
                <a:off x="1592781" y="4855616"/>
                <a:ext cx="531175" cy="531174"/>
              </a:xfrm>
              <a:prstGeom prst="rect">
                <a:avLst/>
              </a:prstGeom>
            </p:spPr>
          </p:pic>
          <p:sp>
            <p:nvSpPr>
              <p:cNvPr id="15" name="TextBox 14">
                <a:extLst>
                  <a:ext uri="{FF2B5EF4-FFF2-40B4-BE49-F238E27FC236}">
                    <a16:creationId xmlns:a16="http://schemas.microsoft.com/office/drawing/2014/main" id="{4B523117-3877-5BE8-3297-3EFED8DC12B6}"/>
                  </a:ext>
                </a:extLst>
              </p:cNvPr>
              <p:cNvSpPr txBox="1"/>
              <p:nvPr/>
            </p:nvSpPr>
            <p:spPr>
              <a:xfrm>
                <a:off x="1456185" y="4737488"/>
                <a:ext cx="195125" cy="195041"/>
              </a:xfrm>
              <a:prstGeom prst="rect">
                <a:avLst/>
              </a:prstGeom>
              <a:noFill/>
            </p:spPr>
            <p:txBody>
              <a:bodyPr wrap="square" rtlCol="0">
                <a:spAutoFit/>
              </a:bodyPr>
              <a:lstStyle/>
              <a:p>
                <a:r>
                  <a:rPr lang="en-GB" dirty="0"/>
                  <a:t>N</a:t>
                </a:r>
              </a:p>
            </p:txBody>
          </p:sp>
          <p:sp>
            <p:nvSpPr>
              <p:cNvPr id="16" name="TextBox 15">
                <a:extLst>
                  <a:ext uri="{FF2B5EF4-FFF2-40B4-BE49-F238E27FC236}">
                    <a16:creationId xmlns:a16="http://schemas.microsoft.com/office/drawing/2014/main" id="{564BCF1E-E234-8E44-74C3-97F517788780}"/>
                  </a:ext>
                </a:extLst>
              </p:cNvPr>
              <p:cNvSpPr txBox="1"/>
              <p:nvPr/>
            </p:nvSpPr>
            <p:spPr>
              <a:xfrm>
                <a:off x="1911679" y="4731956"/>
                <a:ext cx="195125" cy="214545"/>
              </a:xfrm>
              <a:prstGeom prst="rect">
                <a:avLst/>
              </a:prstGeom>
              <a:noFill/>
            </p:spPr>
            <p:txBody>
              <a:bodyPr wrap="square" rtlCol="0">
                <a:spAutoFit/>
              </a:bodyPr>
              <a:lstStyle/>
              <a:p>
                <a:r>
                  <a:rPr lang="en-GB" dirty="0"/>
                  <a:t>E</a:t>
                </a:r>
              </a:p>
            </p:txBody>
          </p:sp>
          <p:sp>
            <p:nvSpPr>
              <p:cNvPr id="17" name="TextBox 16">
                <a:extLst>
                  <a:ext uri="{FF2B5EF4-FFF2-40B4-BE49-F238E27FC236}">
                    <a16:creationId xmlns:a16="http://schemas.microsoft.com/office/drawing/2014/main" id="{6E280D42-1699-E4F3-99A3-D2187832A2EB}"/>
                  </a:ext>
                </a:extLst>
              </p:cNvPr>
              <p:cNvSpPr txBox="1"/>
              <p:nvPr/>
            </p:nvSpPr>
            <p:spPr>
              <a:xfrm>
                <a:off x="1442538" y="5135604"/>
                <a:ext cx="195125" cy="214545"/>
              </a:xfrm>
              <a:prstGeom prst="rect">
                <a:avLst/>
              </a:prstGeom>
              <a:noFill/>
            </p:spPr>
            <p:txBody>
              <a:bodyPr wrap="square" rtlCol="0">
                <a:spAutoFit/>
              </a:bodyPr>
              <a:lstStyle/>
              <a:p>
                <a:r>
                  <a:rPr lang="en-GB" dirty="0"/>
                  <a:t>W</a:t>
                </a:r>
              </a:p>
            </p:txBody>
          </p:sp>
          <p:sp>
            <p:nvSpPr>
              <p:cNvPr id="18" name="TextBox 17">
                <a:extLst>
                  <a:ext uri="{FF2B5EF4-FFF2-40B4-BE49-F238E27FC236}">
                    <a16:creationId xmlns:a16="http://schemas.microsoft.com/office/drawing/2014/main" id="{B58AEF6D-BEED-3D57-C1B9-0A5C0811BFD5}"/>
                  </a:ext>
                </a:extLst>
              </p:cNvPr>
              <p:cNvSpPr txBox="1"/>
              <p:nvPr/>
            </p:nvSpPr>
            <p:spPr>
              <a:xfrm>
                <a:off x="1915379" y="5128026"/>
                <a:ext cx="195125" cy="214545"/>
              </a:xfrm>
              <a:prstGeom prst="rect">
                <a:avLst/>
              </a:prstGeom>
              <a:noFill/>
            </p:spPr>
            <p:txBody>
              <a:bodyPr wrap="square" rtlCol="0">
                <a:spAutoFit/>
              </a:bodyPr>
              <a:lstStyle/>
              <a:p>
                <a:r>
                  <a:rPr lang="en-GB" dirty="0"/>
                  <a:t>S</a:t>
                </a:r>
              </a:p>
            </p:txBody>
          </p:sp>
        </p:grpSp>
      </p:grpSp>
    </p:spTree>
    <p:extLst>
      <p:ext uri="{BB962C8B-B14F-4D97-AF65-F5344CB8AC3E}">
        <p14:creationId xmlns:p14="http://schemas.microsoft.com/office/powerpoint/2010/main" val="703606374"/>
      </p:ext>
    </p:extLst>
  </p:cSld>
  <p:clrMapOvr>
    <a:masterClrMapping/>
  </p:clrMapOvr>
  <mc:AlternateContent xmlns:mc="http://schemas.openxmlformats.org/markup-compatibility/2006" xmlns:p14="http://schemas.microsoft.com/office/powerpoint/2010/main">
    <mc:Choice Requires="p14">
      <p:transition spd="slow" p14:dur="2000" advTm="20276"/>
    </mc:Choice>
    <mc:Fallback xmlns="">
      <p:transition spd="slow" advTm="20276"/>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9AF1E60301F9845965A45A9FFC27309" ma:contentTypeVersion="21" ma:contentTypeDescription="Create a new document." ma:contentTypeScope="" ma:versionID="17805e7ca1b668129731a79d10fee3a4">
  <xsd:schema xmlns:xsd="http://www.w3.org/2001/XMLSchema" xmlns:xs="http://www.w3.org/2001/XMLSchema" xmlns:p="http://schemas.microsoft.com/office/2006/metadata/properties" xmlns:ns1="http://schemas.microsoft.com/sharepoint/v3" xmlns:ns2="35e34062-2793-41eb-9d5f-953cc31a6407" xmlns:ns3="362f5b62-f04e-4597-9160-e41e0f668a60" targetNamespace="http://schemas.microsoft.com/office/2006/metadata/properties" ma:root="true" ma:fieldsID="1ffdd081069b851768ed36c15d715c91" ns1:_="" ns2:_="" ns3:_="">
    <xsd:import namespace="http://schemas.microsoft.com/sharepoint/v3"/>
    <xsd:import namespace="35e34062-2793-41eb-9d5f-953cc31a6407"/>
    <xsd:import namespace="362f5b62-f04e-4597-9160-e41e0f668a6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ServiceLocation" minOccurs="0"/>
                <xsd:element ref="ns2:MediaLengthInSeconds" minOccurs="0"/>
                <xsd:element ref="ns2:lcf76f155ced4ddcb4097134ff3c332f" minOccurs="0"/>
                <xsd:element ref="ns3:TaxCatchAll" minOccurs="0"/>
                <xsd:element ref="ns2:MediaServiceObjectDetectorVersions" minOccurs="0"/>
                <xsd:element ref="ns1:_ip_UnifiedCompliancePolicyProperties" minOccurs="0"/>
                <xsd:element ref="ns1:_ip_UnifiedCompliancePolicyUIAction"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5" nillable="true" ma:displayName="Unified Compliance Policy Properties" ma:hidden="true" ma:internalName="_ip_UnifiedCompliancePolicyProperties">
      <xsd:simpleType>
        <xsd:restriction base="dms:Note"/>
      </xsd:simpleType>
    </xsd:element>
    <xsd:element name="_ip_UnifiedCompliancePolicyUIAction" ma:index="2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5e34062-2793-41eb-9d5f-953cc31a640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f2b6a340-da92-4053-b1ab-87a19a59bd4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element name="MediaServiceBillingMetadata" ma:index="28"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62f5b62-f04e-4597-9160-e41e0f668a60"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ba7ec933-0e1c-4b3c-8b98-222ec1495889}" ma:internalName="TaxCatchAll" ma:showField="CatchAllData" ma:web="362f5b62-f04e-4597-9160-e41e0f668a6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lcf76f155ced4ddcb4097134ff3c332f xmlns="35e34062-2793-41eb-9d5f-953cc31a6407">
      <Terms xmlns="http://schemas.microsoft.com/office/infopath/2007/PartnerControls"/>
    </lcf76f155ced4ddcb4097134ff3c332f>
    <TaxCatchAll xmlns="362f5b62-f04e-4597-9160-e41e0f668a60" xsi:nil="true"/>
    <_ip_UnifiedCompliancePolicyProperties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36077F5-F074-4AEB-810E-DA71AC8CF48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5e34062-2793-41eb-9d5f-953cc31a6407"/>
    <ds:schemaRef ds:uri="362f5b62-f04e-4597-9160-e41e0f668a6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E7E8500-E0B8-4B12-BB08-7194F06A22B8}">
  <ds:schemaRefs>
    <ds:schemaRef ds:uri="http://schemas.microsoft.com/office/2006/metadata/properties"/>
    <ds:schemaRef ds:uri="http://schemas.microsoft.com/office/infopath/2007/PartnerControls"/>
    <ds:schemaRef ds:uri="http://schemas.microsoft.com/sharepoint/v3"/>
    <ds:schemaRef ds:uri="35e34062-2793-41eb-9d5f-953cc31a6407"/>
    <ds:schemaRef ds:uri="362f5b62-f04e-4597-9160-e41e0f668a60"/>
  </ds:schemaRefs>
</ds:datastoreItem>
</file>

<file path=customXml/itemProps3.xml><?xml version="1.0" encoding="utf-8"?>
<ds:datastoreItem xmlns:ds="http://schemas.openxmlformats.org/officeDocument/2006/customXml" ds:itemID="{743A5910-F9B7-41C3-A57D-CE9C2D60344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11753</TotalTime>
  <Words>1399</Words>
  <Application>Microsoft Office PowerPoint</Application>
  <PresentationFormat>Widescreen</PresentationFormat>
  <Paragraphs>199</Paragraphs>
  <Slides>18</Slides>
  <Notes>1</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Aptos</vt:lpstr>
      <vt:lpstr>Aptos Display</vt:lpstr>
      <vt:lpstr>Arial</vt:lpstr>
      <vt:lpstr>Montserrat</vt:lpstr>
      <vt:lpstr>Office Theme</vt:lpstr>
      <vt:lpstr>EPKCE KS3 Session 2 </vt:lpstr>
      <vt:lpstr>Session Overview</vt:lpstr>
      <vt:lpstr>Learning Objectives</vt:lpstr>
      <vt:lpstr>Session Outline</vt:lpstr>
      <vt:lpstr>Introduction</vt:lpstr>
      <vt:lpstr>Community Agreements for Group Discussion</vt:lpstr>
      <vt:lpstr>Conflict Compass Activity </vt:lpstr>
      <vt:lpstr>Conflict Compass</vt:lpstr>
      <vt:lpstr>Conflict Compass Scenario #1</vt:lpstr>
      <vt:lpstr>Conflict Compass Scenario #1</vt:lpstr>
      <vt:lpstr>Conflict Compass Scenario #2</vt:lpstr>
      <vt:lpstr>Conflict Compass Scenario #2</vt:lpstr>
      <vt:lpstr>Conflict Compass Scenario #3</vt:lpstr>
      <vt:lpstr>Conflict Compass Scenario #3</vt:lpstr>
      <vt:lpstr>Conflict Compass Scenario #4</vt:lpstr>
      <vt:lpstr>Conflict Compass Scenario #4</vt:lpstr>
      <vt:lpstr>My Safe Choice Pledge </vt:lpstr>
      <vt:lpstr>Wrap Up Reflection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Lauren Bartlett</dc:creator>
  <cp:lastModifiedBy>Stephen Bache</cp:lastModifiedBy>
  <cp:revision>7</cp:revision>
  <dcterms:created xsi:type="dcterms:W3CDTF">2025-03-24T12:23:08Z</dcterms:created>
  <dcterms:modified xsi:type="dcterms:W3CDTF">2025-06-16T11:05:38Z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0x010100D9AF1E60301F9845965A45A9FFC27309</vt:lpwstr>
  </property>
  <property fmtid="{D5CDD505-2E9C-101B-9397-08002B2CF9AE}" pid="3" name="MediaServiceImageTags">
    <vt:lpwstr/>
  </property>
</Properties>
</file>