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Amatic SC" panose="00000500000000000000" pitchFamily="2" charset="-79"/>
      <p:regular r:id="rId22"/>
      <p:bold r:id="rId23"/>
    </p:embeddedFont>
    <p:embeddedFont>
      <p:font typeface="Comic Sans MS" panose="030F0702030302020204" pitchFamily="66" charset="0"/>
      <p:regular r:id="rId24"/>
      <p:bold r:id="rId25"/>
      <p:italic r:id="rId26"/>
      <p:boldItalic r:id="rId27"/>
    </p:embeddedFont>
    <p:embeddedFont>
      <p:font typeface="Source Code Pro" panose="020B0509030403020204" pitchFamily="49"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85"/>
  </p:normalViewPr>
  <p:slideViewPr>
    <p:cSldViewPr snapToGrid="0">
      <p:cViewPr varScale="1">
        <p:scale>
          <a:sx n="112" d="100"/>
          <a:sy n="112" d="100"/>
        </p:scale>
        <p:origin x="714" y="-6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Hello everyone! Our assembly today is going talk about </a:t>
            </a:r>
            <a:r>
              <a:rPr lang="en-GB"/>
              <a:t>healthy eating.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d2c8660212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d2c866021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And some bigger nutrients, these are called macronutrients </a:t>
            </a:r>
            <a:endParaRPr/>
          </a:p>
          <a:p>
            <a:pPr marL="0" lvl="0" indent="0" algn="l" rtl="0">
              <a:spcBef>
                <a:spcPts val="0"/>
              </a:spcBef>
              <a:spcAft>
                <a:spcPts val="0"/>
              </a:spcAft>
              <a:buNone/>
            </a:pPr>
            <a:endParaRPr/>
          </a:p>
          <a:p>
            <a:pPr marL="0" lvl="0" indent="0" algn="l" rtl="0">
              <a:spcBef>
                <a:spcPts val="0"/>
              </a:spcBef>
              <a:spcAft>
                <a:spcPts val="0"/>
              </a:spcAft>
              <a:buNone/>
            </a:pPr>
            <a:r>
              <a:rPr lang="en-GB"/>
              <a:t>There are three macronutrients within our diets: carbs, proteins, and fats. </a:t>
            </a:r>
            <a:endParaRPr/>
          </a:p>
          <a:p>
            <a:pPr marL="0" lvl="0" indent="0" algn="l" rtl="0">
              <a:spcBef>
                <a:spcPts val="0"/>
              </a:spcBef>
              <a:spcAft>
                <a:spcPts val="0"/>
              </a:spcAft>
              <a:buNone/>
            </a:pPr>
            <a:r>
              <a:rPr lang="en-GB"/>
              <a:t>A good balance of these macronutrients in our diets will provide us with energy, build strong and healthy muscles, and help our brain to work properly!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d2c8660212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d2c866021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what are some tips for eating a balanced diet, and getting all of our macro and micro nutrients?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d2c8660212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d2c866021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should always try and eat our 5 a day, which means 5 portions of fruits and vegetables every day. Our five a day should be all different colours of the rainbow to make sure we are getting all the different nutrients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d2c8660212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d2c866021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Can you name all these fruits and vegetables? We have raspberries, watermelon, red pepper, cherries, tomatoes and strawberries </a:t>
            </a:r>
            <a:endParaRPr/>
          </a:p>
          <a:p>
            <a:pPr marL="0" lvl="0" indent="0" algn="l" rtl="0">
              <a:spcBef>
                <a:spcPts val="0"/>
              </a:spcBef>
              <a:spcAft>
                <a:spcPts val="0"/>
              </a:spcAft>
              <a:buNone/>
            </a:pPr>
            <a:r>
              <a:rPr lang="en-GB" b="1"/>
              <a:t>*click* to make heart come up</a:t>
            </a:r>
            <a:endParaRPr b="1"/>
          </a:p>
          <a:p>
            <a:pPr marL="0" lvl="0" indent="0" algn="l" rtl="0">
              <a:spcBef>
                <a:spcPts val="0"/>
              </a:spcBef>
              <a:spcAft>
                <a:spcPts val="0"/>
              </a:spcAft>
              <a:buNone/>
            </a:pPr>
            <a:endParaRPr/>
          </a:p>
          <a:p>
            <a:pPr marL="0" lvl="0" indent="0" algn="l" rtl="0">
              <a:spcBef>
                <a:spcPts val="0"/>
              </a:spcBef>
              <a:spcAft>
                <a:spcPts val="0"/>
              </a:spcAft>
              <a:buNone/>
            </a:pPr>
            <a:r>
              <a:rPr lang="en-GB"/>
              <a:t>These foods are good for our heart and stop your heart from getting poorly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d2c8660212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d2c866021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You can eat orange foods like carrots, sweet potato, butternut squash, orange peppers, and even pumpkin!</a:t>
            </a:r>
            <a:endParaRPr/>
          </a:p>
          <a:p>
            <a:pPr marL="0" lvl="0" indent="0" algn="l" rtl="0">
              <a:spcBef>
                <a:spcPts val="0"/>
              </a:spcBef>
              <a:spcAft>
                <a:spcPts val="0"/>
              </a:spcAft>
              <a:buNone/>
            </a:pPr>
            <a:endParaRPr/>
          </a:p>
          <a:p>
            <a:pPr marL="0" lvl="0" indent="0" algn="l" rtl="0">
              <a:spcBef>
                <a:spcPts val="0"/>
              </a:spcBef>
              <a:spcAft>
                <a:spcPts val="0"/>
              </a:spcAft>
              <a:buNone/>
            </a:pPr>
            <a:r>
              <a:rPr lang="en-GB"/>
              <a:t>Have you heard of anyone say “carrots make you see in the dark”? </a:t>
            </a:r>
            <a:endParaRPr/>
          </a:p>
          <a:p>
            <a:pPr marL="0" lvl="0" indent="0" algn="l" rtl="0">
              <a:spcBef>
                <a:spcPts val="0"/>
              </a:spcBef>
              <a:spcAft>
                <a:spcPts val="0"/>
              </a:spcAft>
              <a:buNone/>
            </a:pPr>
            <a:r>
              <a:rPr lang="en-GB"/>
              <a:t>Well its kind of right </a:t>
            </a:r>
            <a:endParaRPr/>
          </a:p>
          <a:p>
            <a:pPr marL="0" lvl="0" indent="0" algn="l" rtl="0">
              <a:spcBef>
                <a:spcPts val="0"/>
              </a:spcBef>
              <a:spcAft>
                <a:spcPts val="0"/>
              </a:spcAft>
              <a:buNone/>
            </a:pPr>
            <a:r>
              <a:rPr lang="en-GB" b="1"/>
              <a:t>*click for image* </a:t>
            </a:r>
            <a:endParaRPr b="1"/>
          </a:p>
          <a:p>
            <a:pPr marL="0" lvl="0" indent="0" algn="l" rtl="0">
              <a:spcBef>
                <a:spcPts val="0"/>
              </a:spcBef>
              <a:spcAft>
                <a:spcPts val="0"/>
              </a:spcAft>
              <a:buNone/>
            </a:pPr>
            <a:r>
              <a:rPr lang="en-GB"/>
              <a:t>Orange foods can really help with keeping your eyes happy and healthy, and can help you see better in the dark!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2c8660212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d2c866021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Yellow foods help our immune system and our skin. </a:t>
            </a:r>
            <a:endParaRPr/>
          </a:p>
          <a:p>
            <a:pPr marL="0" lvl="0" indent="0" algn="l" rtl="0">
              <a:spcBef>
                <a:spcPts val="0"/>
              </a:spcBef>
              <a:spcAft>
                <a:spcPts val="0"/>
              </a:spcAft>
              <a:buNone/>
            </a:pPr>
            <a:r>
              <a:rPr lang="en-GB"/>
              <a:t>Having a happy immune system means that we get less coughs and colds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2c8660212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d2c8660212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Green foods contain something called “anti-oxidants” which protect us from getting very poorly, especially when we get older. Lots of green vegetables also contain calcium, which helps our bones to grow, and to stay strong and healthy.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2c8660212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2c8660212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Blue and purple foods are good for our memory and our brain, they also contain anti oxidants like green foods.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d148471113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d148471113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Finally… A healthy diet isn’t just about what food you eat. It is very important to drink lots of water and stay hydrated, because when our bodies are dehydrated, they become very unhappy and stop working properly. Try to drink at least 8 big glasses of water every day, especially when it is hot and sunny!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d14847111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d14847111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in summary, we need to eat a good balance of healthy foods so that our bodies can work properly</a:t>
            </a:r>
            <a:r>
              <a:rPr lang="en-GB">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Eating a healthy diet means listening to our bodies when they tell us they are hungry, and eating enough food each day, to give us energy to read, run, and play. We need to eat a colourful balance of foods, fruits, and vegetables, and drink lots of water, to make sure that we are giving our bodies plenty of nutrients, vitamins and minerals, which make it happy and healthy. A happy body means a happy life!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Thank you for listening!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d2c8660212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d2c866021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do you feel when you’re hungry? Think in your head of some sensations that you feel when you’re hungry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2c8660212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d2c866021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 you feel dizzy or tired? Does your tummy grumble and feel empty? Maybe you feel gumpy, low on energy and find if hard to concentrate?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d2c8660212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d2c866021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When cars are low on energy (fuel), they slow down and grumble and sometimes stop completely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2c8660212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2c866021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Our bodies are very clever and they like to look after themselves, so they will make you feel these “hunger” sensations to tell you that you need to eat, so it is always important to respond to these feelings, and fuel your body with healthy food.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d2c866021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d2c866021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But it’s not just about eating when you’re hungry… it’s just as important to eat healthy foods, that make your body feel good and help it to work properly. </a:t>
            </a:r>
            <a:endParaRPr/>
          </a:p>
          <a:p>
            <a:pPr marL="0" lvl="0" indent="0" algn="l" rtl="0">
              <a:spcBef>
                <a:spcPts val="0"/>
              </a:spcBef>
              <a:spcAft>
                <a:spcPts val="0"/>
              </a:spcAft>
              <a:buNone/>
            </a:pPr>
            <a:endParaRPr/>
          </a:p>
          <a:p>
            <a:pPr marL="0" lvl="0" indent="0" algn="l" rtl="0">
              <a:spcBef>
                <a:spcPts val="0"/>
              </a:spcBef>
              <a:spcAft>
                <a:spcPts val="0"/>
              </a:spcAft>
              <a:buNone/>
            </a:pPr>
            <a:r>
              <a:rPr lang="en-GB"/>
              <a:t>Just like how a car needs a certain type of fuel to work properly, our bodies need healthy, nutritious foods in order to function.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2c8660212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d2c8660212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d2c8660212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d2c8660212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balanced diet means that you don’t have too much of one thing, but a mixture of everything.</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GB"/>
              <a:t>You couldn’t survive only eating cake, and you couldn’t survive only eating broccoli. </a:t>
            </a:r>
            <a:endParaRPr/>
          </a:p>
          <a:p>
            <a:pPr marL="457200" lvl="0" indent="-298450" algn="l" rtl="0">
              <a:spcBef>
                <a:spcPts val="0"/>
              </a:spcBef>
              <a:spcAft>
                <a:spcPts val="0"/>
              </a:spcAft>
              <a:buSzPts val="1100"/>
              <a:buChar char="-"/>
            </a:pPr>
            <a:r>
              <a:rPr lang="en-GB"/>
              <a:t>Its bad to have too much of one thing, because you don’t get all the nutrients, vitamins and minerals that your body needs to survive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d2c8660212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d2c866021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Nutrients are part of foods, some are really small, so small that we cannot see them, these are micronutrients. </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sz="10100"/>
              <a:t>Healthy eating</a:t>
            </a:r>
            <a:endParaRPr sz="10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And some are bigger, these are... </a:t>
            </a:r>
            <a:endParaRPr/>
          </a:p>
        </p:txBody>
      </p:sp>
      <p:sp>
        <p:nvSpPr>
          <p:cNvPr id="119" name="Google Shape;119;p2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0" name="Google Shape;120;p22"/>
          <p:cNvPicPr preferRelativeResize="0"/>
          <p:nvPr/>
        </p:nvPicPr>
        <p:blipFill rotWithShape="1">
          <a:blip r:embed="rId3">
            <a:alphaModFix/>
          </a:blip>
          <a:srcRect t="-5530" b="5529"/>
          <a:stretch/>
        </p:blipFill>
        <p:spPr>
          <a:xfrm>
            <a:off x="83400" y="886375"/>
            <a:ext cx="8977200" cy="36236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WHAT ARE SOME TIPS FOR EATING balanced diet and getTING all our nutrients?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body" idx="1"/>
          </p:nvPr>
        </p:nvSpPr>
        <p:spPr>
          <a:xfrm>
            <a:off x="2408600" y="4048575"/>
            <a:ext cx="8281800" cy="1184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sz="4300"/>
              <a:t>BY EATING THE RAINBOW!</a:t>
            </a:r>
            <a:endParaRPr sz="4300"/>
          </a:p>
        </p:txBody>
      </p:sp>
      <p:pic>
        <p:nvPicPr>
          <p:cNvPr id="131" name="Google Shape;131;p24"/>
          <p:cNvPicPr preferRelativeResize="0"/>
          <p:nvPr/>
        </p:nvPicPr>
        <p:blipFill>
          <a:blip r:embed="rId3">
            <a:alphaModFix/>
          </a:blip>
          <a:stretch>
            <a:fillRect/>
          </a:stretch>
        </p:blipFill>
        <p:spPr>
          <a:xfrm>
            <a:off x="1118363" y="397325"/>
            <a:ext cx="6561525" cy="3838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5"/>
          <p:cNvSpPr txBox="1">
            <a:spLocks noGrp="1"/>
          </p:cNvSpPr>
          <p:nvPr>
            <p:ph type="body" idx="1"/>
          </p:nvPr>
        </p:nvSpPr>
        <p:spPr>
          <a:xfrm>
            <a:off x="305100" y="41153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10200">
                <a:solidFill>
                  <a:srgbClr val="CC0000"/>
                </a:solidFill>
              </a:rPr>
              <a:t>RED!</a:t>
            </a:r>
            <a:endParaRPr sz="10200">
              <a:solidFill>
                <a:srgbClr val="CC0000"/>
              </a:solidFill>
            </a:endParaRPr>
          </a:p>
        </p:txBody>
      </p:sp>
      <p:pic>
        <p:nvPicPr>
          <p:cNvPr id="137" name="Google Shape;137;p25"/>
          <p:cNvPicPr preferRelativeResize="0"/>
          <p:nvPr/>
        </p:nvPicPr>
        <p:blipFill rotWithShape="1">
          <a:blip r:embed="rId3">
            <a:alphaModFix/>
          </a:blip>
          <a:srcRect l="22305" t="16522" r="16633" b="20150"/>
          <a:stretch/>
        </p:blipFill>
        <p:spPr>
          <a:xfrm rot="720541">
            <a:off x="4551054" y="-41074"/>
            <a:ext cx="2583693" cy="2701522"/>
          </a:xfrm>
          <a:prstGeom prst="rect">
            <a:avLst/>
          </a:prstGeom>
          <a:noFill/>
          <a:ln>
            <a:noFill/>
          </a:ln>
        </p:spPr>
      </p:pic>
      <p:pic>
        <p:nvPicPr>
          <p:cNvPr id="138" name="Google Shape;138;p25"/>
          <p:cNvPicPr preferRelativeResize="0"/>
          <p:nvPr/>
        </p:nvPicPr>
        <p:blipFill>
          <a:blip r:embed="rId4">
            <a:alphaModFix/>
          </a:blip>
          <a:stretch>
            <a:fillRect/>
          </a:stretch>
        </p:blipFill>
        <p:spPr>
          <a:xfrm>
            <a:off x="-3" y="137975"/>
            <a:ext cx="3182828" cy="2660850"/>
          </a:xfrm>
          <a:prstGeom prst="rect">
            <a:avLst/>
          </a:prstGeom>
          <a:noFill/>
          <a:ln>
            <a:noFill/>
          </a:ln>
        </p:spPr>
      </p:pic>
      <p:pic>
        <p:nvPicPr>
          <p:cNvPr id="139" name="Google Shape;139;p25"/>
          <p:cNvPicPr preferRelativeResize="0"/>
          <p:nvPr/>
        </p:nvPicPr>
        <p:blipFill>
          <a:blip r:embed="rId5">
            <a:alphaModFix/>
          </a:blip>
          <a:stretch>
            <a:fillRect/>
          </a:stretch>
        </p:blipFill>
        <p:spPr>
          <a:xfrm rot="984042">
            <a:off x="7061850" y="2483975"/>
            <a:ext cx="1771650" cy="2590800"/>
          </a:xfrm>
          <a:prstGeom prst="rect">
            <a:avLst/>
          </a:prstGeom>
          <a:noFill/>
          <a:ln>
            <a:noFill/>
          </a:ln>
        </p:spPr>
      </p:pic>
      <p:pic>
        <p:nvPicPr>
          <p:cNvPr id="140" name="Google Shape;140;p25"/>
          <p:cNvPicPr preferRelativeResize="0"/>
          <p:nvPr/>
        </p:nvPicPr>
        <p:blipFill>
          <a:blip r:embed="rId6">
            <a:alphaModFix/>
          </a:blip>
          <a:stretch>
            <a:fillRect/>
          </a:stretch>
        </p:blipFill>
        <p:spPr>
          <a:xfrm>
            <a:off x="1629300" y="1756996"/>
            <a:ext cx="3089251" cy="2660858"/>
          </a:xfrm>
          <a:prstGeom prst="rect">
            <a:avLst/>
          </a:prstGeom>
          <a:noFill/>
          <a:ln>
            <a:noFill/>
          </a:ln>
        </p:spPr>
      </p:pic>
      <p:pic>
        <p:nvPicPr>
          <p:cNvPr id="141" name="Google Shape;141;p25"/>
          <p:cNvPicPr preferRelativeResize="0"/>
          <p:nvPr/>
        </p:nvPicPr>
        <p:blipFill>
          <a:blip r:embed="rId7">
            <a:alphaModFix/>
          </a:blip>
          <a:stretch>
            <a:fillRect/>
          </a:stretch>
        </p:blipFill>
        <p:spPr>
          <a:xfrm rot="-882967">
            <a:off x="6622938" y="470549"/>
            <a:ext cx="2287276" cy="2287276"/>
          </a:xfrm>
          <a:prstGeom prst="rect">
            <a:avLst/>
          </a:prstGeom>
          <a:noFill/>
          <a:ln>
            <a:noFill/>
          </a:ln>
        </p:spPr>
      </p:pic>
      <p:pic>
        <p:nvPicPr>
          <p:cNvPr id="142" name="Google Shape;142;p25"/>
          <p:cNvPicPr preferRelativeResize="0"/>
          <p:nvPr/>
        </p:nvPicPr>
        <p:blipFill>
          <a:blip r:embed="rId8">
            <a:alphaModFix/>
          </a:blip>
          <a:stretch>
            <a:fillRect/>
          </a:stretch>
        </p:blipFill>
        <p:spPr>
          <a:xfrm>
            <a:off x="4627352" y="2642750"/>
            <a:ext cx="2431099" cy="2273239"/>
          </a:xfrm>
          <a:prstGeom prst="rect">
            <a:avLst/>
          </a:prstGeom>
          <a:noFill/>
          <a:ln>
            <a:noFill/>
          </a:ln>
        </p:spPr>
      </p:pic>
      <p:pic>
        <p:nvPicPr>
          <p:cNvPr id="143" name="Google Shape;143;p25"/>
          <p:cNvPicPr preferRelativeResize="0"/>
          <p:nvPr/>
        </p:nvPicPr>
        <p:blipFill>
          <a:blip r:embed="rId9">
            <a:alphaModFix/>
          </a:blip>
          <a:stretch>
            <a:fillRect/>
          </a:stretch>
        </p:blipFill>
        <p:spPr>
          <a:xfrm>
            <a:off x="1969050" y="391613"/>
            <a:ext cx="4876800" cy="4524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body" idx="1"/>
          </p:nvPr>
        </p:nvSpPr>
        <p:spPr>
          <a:xfrm>
            <a:off x="204250" y="402887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9600">
                <a:solidFill>
                  <a:srgbClr val="FF9900"/>
                </a:solidFill>
              </a:rPr>
              <a:t>ORANGE!</a:t>
            </a:r>
            <a:endParaRPr sz="9600">
              <a:solidFill>
                <a:srgbClr val="FF9900"/>
              </a:solidFill>
            </a:endParaRPr>
          </a:p>
        </p:txBody>
      </p:sp>
      <p:pic>
        <p:nvPicPr>
          <p:cNvPr id="149" name="Google Shape;149;p26"/>
          <p:cNvPicPr preferRelativeResize="0"/>
          <p:nvPr/>
        </p:nvPicPr>
        <p:blipFill>
          <a:blip r:embed="rId3">
            <a:alphaModFix/>
          </a:blip>
          <a:stretch>
            <a:fillRect/>
          </a:stretch>
        </p:blipFill>
        <p:spPr>
          <a:xfrm>
            <a:off x="152400" y="152400"/>
            <a:ext cx="3521524" cy="2159675"/>
          </a:xfrm>
          <a:prstGeom prst="rect">
            <a:avLst/>
          </a:prstGeom>
          <a:noFill/>
          <a:ln>
            <a:noFill/>
          </a:ln>
        </p:spPr>
      </p:pic>
      <p:pic>
        <p:nvPicPr>
          <p:cNvPr id="150" name="Google Shape;150;p26"/>
          <p:cNvPicPr preferRelativeResize="0"/>
          <p:nvPr/>
        </p:nvPicPr>
        <p:blipFill>
          <a:blip r:embed="rId4">
            <a:alphaModFix/>
          </a:blip>
          <a:stretch>
            <a:fillRect/>
          </a:stretch>
        </p:blipFill>
        <p:spPr>
          <a:xfrm>
            <a:off x="6649525" y="2649025"/>
            <a:ext cx="2494475" cy="2494475"/>
          </a:xfrm>
          <a:prstGeom prst="rect">
            <a:avLst/>
          </a:prstGeom>
          <a:noFill/>
          <a:ln>
            <a:noFill/>
          </a:ln>
        </p:spPr>
      </p:pic>
      <p:pic>
        <p:nvPicPr>
          <p:cNvPr id="151" name="Google Shape;151;p26"/>
          <p:cNvPicPr preferRelativeResize="0"/>
          <p:nvPr/>
        </p:nvPicPr>
        <p:blipFill>
          <a:blip r:embed="rId5">
            <a:alphaModFix/>
          </a:blip>
          <a:stretch>
            <a:fillRect/>
          </a:stretch>
        </p:blipFill>
        <p:spPr>
          <a:xfrm>
            <a:off x="5454374" y="152400"/>
            <a:ext cx="3122350" cy="2344225"/>
          </a:xfrm>
          <a:prstGeom prst="rect">
            <a:avLst/>
          </a:prstGeom>
          <a:noFill/>
          <a:ln>
            <a:noFill/>
          </a:ln>
        </p:spPr>
      </p:pic>
      <p:pic>
        <p:nvPicPr>
          <p:cNvPr id="152" name="Google Shape;152;p26"/>
          <p:cNvPicPr preferRelativeResize="0"/>
          <p:nvPr/>
        </p:nvPicPr>
        <p:blipFill>
          <a:blip r:embed="rId6">
            <a:alphaModFix/>
          </a:blip>
          <a:stretch>
            <a:fillRect/>
          </a:stretch>
        </p:blipFill>
        <p:spPr>
          <a:xfrm rot="-692148">
            <a:off x="4026925" y="1399637"/>
            <a:ext cx="2412578" cy="2344226"/>
          </a:xfrm>
          <a:prstGeom prst="rect">
            <a:avLst/>
          </a:prstGeom>
          <a:noFill/>
          <a:ln>
            <a:noFill/>
          </a:ln>
        </p:spPr>
      </p:pic>
      <p:pic>
        <p:nvPicPr>
          <p:cNvPr id="153" name="Google Shape;153;p26"/>
          <p:cNvPicPr preferRelativeResize="0"/>
          <p:nvPr/>
        </p:nvPicPr>
        <p:blipFill>
          <a:blip r:embed="rId7">
            <a:alphaModFix/>
          </a:blip>
          <a:stretch>
            <a:fillRect/>
          </a:stretch>
        </p:blipFill>
        <p:spPr>
          <a:xfrm rot="620887">
            <a:off x="1532261" y="1308711"/>
            <a:ext cx="3189976" cy="3189976"/>
          </a:xfrm>
          <a:prstGeom prst="rect">
            <a:avLst/>
          </a:prstGeom>
          <a:noFill/>
          <a:ln>
            <a:noFill/>
          </a:ln>
        </p:spPr>
      </p:pic>
      <p:sp>
        <p:nvSpPr>
          <p:cNvPr id="154" name="Google Shape;154;p26"/>
          <p:cNvSpPr txBox="1"/>
          <p:nvPr/>
        </p:nvSpPr>
        <p:spPr>
          <a:xfrm>
            <a:off x="590700" y="3746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 </a:t>
            </a:r>
            <a:endParaRPr/>
          </a:p>
        </p:txBody>
      </p:sp>
      <p:pic>
        <p:nvPicPr>
          <p:cNvPr id="155" name="Google Shape;155;p26"/>
          <p:cNvPicPr preferRelativeResize="0"/>
          <p:nvPr/>
        </p:nvPicPr>
        <p:blipFill>
          <a:blip r:embed="rId8">
            <a:alphaModFix/>
          </a:blip>
          <a:stretch>
            <a:fillRect/>
          </a:stretch>
        </p:blipFill>
        <p:spPr>
          <a:xfrm>
            <a:off x="909438" y="681326"/>
            <a:ext cx="7325126" cy="37808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7400">
                <a:solidFill>
                  <a:srgbClr val="F1C232"/>
                </a:solidFill>
              </a:rPr>
              <a:t>YELLOW!</a:t>
            </a:r>
            <a:endParaRPr sz="7400">
              <a:solidFill>
                <a:srgbClr val="F1C232"/>
              </a:solidFill>
            </a:endParaRPr>
          </a:p>
        </p:txBody>
      </p:sp>
      <p:pic>
        <p:nvPicPr>
          <p:cNvPr id="161" name="Google Shape;161;p27"/>
          <p:cNvPicPr preferRelativeResize="0"/>
          <p:nvPr/>
        </p:nvPicPr>
        <p:blipFill>
          <a:blip r:embed="rId3">
            <a:alphaModFix/>
          </a:blip>
          <a:stretch>
            <a:fillRect/>
          </a:stretch>
        </p:blipFill>
        <p:spPr>
          <a:xfrm rot="2">
            <a:off x="5680075" y="152400"/>
            <a:ext cx="3363050" cy="3379625"/>
          </a:xfrm>
          <a:prstGeom prst="rect">
            <a:avLst/>
          </a:prstGeom>
          <a:noFill/>
          <a:ln>
            <a:noFill/>
          </a:ln>
        </p:spPr>
      </p:pic>
      <p:pic>
        <p:nvPicPr>
          <p:cNvPr id="162" name="Google Shape;162;p27"/>
          <p:cNvPicPr preferRelativeResize="0"/>
          <p:nvPr/>
        </p:nvPicPr>
        <p:blipFill>
          <a:blip r:embed="rId4">
            <a:alphaModFix/>
          </a:blip>
          <a:stretch>
            <a:fillRect/>
          </a:stretch>
        </p:blipFill>
        <p:spPr>
          <a:xfrm>
            <a:off x="152400" y="152400"/>
            <a:ext cx="3463900" cy="2834725"/>
          </a:xfrm>
          <a:prstGeom prst="rect">
            <a:avLst/>
          </a:prstGeom>
          <a:noFill/>
          <a:ln>
            <a:noFill/>
          </a:ln>
        </p:spPr>
      </p:pic>
      <p:pic>
        <p:nvPicPr>
          <p:cNvPr id="163" name="Google Shape;163;p27"/>
          <p:cNvPicPr preferRelativeResize="0"/>
          <p:nvPr/>
        </p:nvPicPr>
        <p:blipFill>
          <a:blip r:embed="rId5">
            <a:alphaModFix/>
          </a:blip>
          <a:stretch>
            <a:fillRect/>
          </a:stretch>
        </p:blipFill>
        <p:spPr>
          <a:xfrm rot="618177">
            <a:off x="2589525" y="-69356"/>
            <a:ext cx="3363051" cy="2620815"/>
          </a:xfrm>
          <a:prstGeom prst="rect">
            <a:avLst/>
          </a:prstGeom>
          <a:noFill/>
          <a:ln>
            <a:noFill/>
          </a:ln>
        </p:spPr>
      </p:pic>
      <p:pic>
        <p:nvPicPr>
          <p:cNvPr id="164" name="Google Shape;164;p27"/>
          <p:cNvPicPr preferRelativeResize="0"/>
          <p:nvPr/>
        </p:nvPicPr>
        <p:blipFill>
          <a:blip r:embed="rId6">
            <a:alphaModFix/>
          </a:blip>
          <a:stretch>
            <a:fillRect/>
          </a:stretch>
        </p:blipFill>
        <p:spPr>
          <a:xfrm rot="592222">
            <a:off x="2690537" y="1767077"/>
            <a:ext cx="2575600" cy="3107772"/>
          </a:xfrm>
          <a:prstGeom prst="rect">
            <a:avLst/>
          </a:prstGeom>
          <a:noFill/>
          <a:ln>
            <a:noFill/>
          </a:ln>
        </p:spPr>
      </p:pic>
      <p:pic>
        <p:nvPicPr>
          <p:cNvPr id="165" name="Google Shape;165;p27"/>
          <p:cNvPicPr preferRelativeResize="0"/>
          <p:nvPr/>
        </p:nvPicPr>
        <p:blipFill>
          <a:blip r:embed="rId7">
            <a:alphaModFix/>
          </a:blip>
          <a:stretch>
            <a:fillRect/>
          </a:stretch>
        </p:blipFill>
        <p:spPr>
          <a:xfrm rot="-973989">
            <a:off x="4978028" y="2074359"/>
            <a:ext cx="3568217" cy="27237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8"/>
          <p:cNvPicPr preferRelativeResize="0"/>
          <p:nvPr/>
        </p:nvPicPr>
        <p:blipFill>
          <a:blip r:embed="rId3">
            <a:alphaModFix/>
          </a:blip>
          <a:stretch>
            <a:fillRect/>
          </a:stretch>
        </p:blipFill>
        <p:spPr>
          <a:xfrm>
            <a:off x="2660988" y="-217350"/>
            <a:ext cx="4311099" cy="3233325"/>
          </a:xfrm>
          <a:prstGeom prst="rect">
            <a:avLst/>
          </a:prstGeom>
          <a:noFill/>
          <a:ln>
            <a:noFill/>
          </a:ln>
        </p:spPr>
      </p:pic>
      <p:sp>
        <p:nvSpPr>
          <p:cNvPr id="171" name="Google Shape;171;p28"/>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8900">
                <a:solidFill>
                  <a:srgbClr val="6AA84F"/>
                </a:solidFill>
              </a:rPr>
              <a:t>GREEN!</a:t>
            </a:r>
            <a:endParaRPr sz="8900">
              <a:solidFill>
                <a:srgbClr val="6AA84F"/>
              </a:solidFill>
            </a:endParaRPr>
          </a:p>
        </p:txBody>
      </p:sp>
      <p:pic>
        <p:nvPicPr>
          <p:cNvPr id="172" name="Google Shape;172;p28"/>
          <p:cNvPicPr preferRelativeResize="0"/>
          <p:nvPr/>
        </p:nvPicPr>
        <p:blipFill>
          <a:blip r:embed="rId4">
            <a:alphaModFix/>
          </a:blip>
          <a:stretch>
            <a:fillRect/>
          </a:stretch>
        </p:blipFill>
        <p:spPr>
          <a:xfrm rot="7512662">
            <a:off x="6502773" y="2561275"/>
            <a:ext cx="2622253" cy="2253326"/>
          </a:xfrm>
          <a:prstGeom prst="rect">
            <a:avLst/>
          </a:prstGeom>
          <a:noFill/>
          <a:ln>
            <a:noFill/>
          </a:ln>
        </p:spPr>
      </p:pic>
      <p:pic>
        <p:nvPicPr>
          <p:cNvPr id="173" name="Google Shape;173;p28"/>
          <p:cNvPicPr preferRelativeResize="0"/>
          <p:nvPr/>
        </p:nvPicPr>
        <p:blipFill>
          <a:blip r:embed="rId5">
            <a:alphaModFix/>
          </a:blip>
          <a:stretch>
            <a:fillRect/>
          </a:stretch>
        </p:blipFill>
        <p:spPr>
          <a:xfrm rot="970942">
            <a:off x="238779" y="73206"/>
            <a:ext cx="3229494" cy="2652212"/>
          </a:xfrm>
          <a:prstGeom prst="rect">
            <a:avLst/>
          </a:prstGeom>
          <a:noFill/>
          <a:ln>
            <a:noFill/>
          </a:ln>
        </p:spPr>
      </p:pic>
      <p:pic>
        <p:nvPicPr>
          <p:cNvPr id="174" name="Google Shape;174;p28"/>
          <p:cNvPicPr preferRelativeResize="0"/>
          <p:nvPr/>
        </p:nvPicPr>
        <p:blipFill>
          <a:blip r:embed="rId6">
            <a:alphaModFix/>
          </a:blip>
          <a:stretch>
            <a:fillRect/>
          </a:stretch>
        </p:blipFill>
        <p:spPr>
          <a:xfrm rot="1312590">
            <a:off x="3114050" y="2017262"/>
            <a:ext cx="3404975" cy="2114800"/>
          </a:xfrm>
          <a:prstGeom prst="rect">
            <a:avLst/>
          </a:prstGeom>
          <a:noFill/>
          <a:ln>
            <a:noFill/>
          </a:ln>
        </p:spPr>
      </p:pic>
      <p:pic>
        <p:nvPicPr>
          <p:cNvPr id="175" name="Google Shape;175;p28"/>
          <p:cNvPicPr preferRelativeResize="0"/>
          <p:nvPr/>
        </p:nvPicPr>
        <p:blipFill>
          <a:blip r:embed="rId7">
            <a:alphaModFix/>
          </a:blip>
          <a:stretch>
            <a:fillRect/>
          </a:stretch>
        </p:blipFill>
        <p:spPr>
          <a:xfrm rot="-2825719">
            <a:off x="3938967" y="2846323"/>
            <a:ext cx="2846413" cy="2724104"/>
          </a:xfrm>
          <a:prstGeom prst="rect">
            <a:avLst/>
          </a:prstGeom>
          <a:noFill/>
          <a:ln>
            <a:noFill/>
          </a:ln>
        </p:spPr>
      </p:pic>
      <p:pic>
        <p:nvPicPr>
          <p:cNvPr id="176" name="Google Shape;176;p28"/>
          <p:cNvPicPr preferRelativeResize="0"/>
          <p:nvPr/>
        </p:nvPicPr>
        <p:blipFill>
          <a:blip r:embed="rId8">
            <a:alphaModFix/>
          </a:blip>
          <a:stretch>
            <a:fillRect/>
          </a:stretch>
        </p:blipFill>
        <p:spPr>
          <a:xfrm rot="-3375110">
            <a:off x="6213517" y="-968525"/>
            <a:ext cx="3200762" cy="3647854"/>
          </a:xfrm>
          <a:prstGeom prst="rect">
            <a:avLst/>
          </a:prstGeom>
          <a:noFill/>
          <a:ln>
            <a:noFill/>
          </a:ln>
        </p:spPr>
      </p:pic>
      <p:pic>
        <p:nvPicPr>
          <p:cNvPr id="177" name="Google Shape;177;p28"/>
          <p:cNvPicPr preferRelativeResize="0"/>
          <p:nvPr/>
        </p:nvPicPr>
        <p:blipFill>
          <a:blip r:embed="rId9">
            <a:alphaModFix/>
          </a:blip>
          <a:stretch>
            <a:fillRect/>
          </a:stretch>
        </p:blipFill>
        <p:spPr>
          <a:xfrm rot="682785">
            <a:off x="6124976" y="1469838"/>
            <a:ext cx="1413679" cy="1528613"/>
          </a:xfrm>
          <a:prstGeom prst="rect">
            <a:avLst/>
          </a:prstGeom>
          <a:noFill/>
          <a:ln>
            <a:noFill/>
          </a:ln>
        </p:spPr>
      </p:pic>
      <p:pic>
        <p:nvPicPr>
          <p:cNvPr id="178" name="Google Shape;178;p28"/>
          <p:cNvPicPr preferRelativeResize="0"/>
          <p:nvPr/>
        </p:nvPicPr>
        <p:blipFill>
          <a:blip r:embed="rId10">
            <a:alphaModFix/>
          </a:blip>
          <a:stretch>
            <a:fillRect/>
          </a:stretch>
        </p:blipFill>
        <p:spPr>
          <a:xfrm rot="-2092167">
            <a:off x="1464800" y="1619387"/>
            <a:ext cx="1787226" cy="26389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9"/>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6300">
                <a:solidFill>
                  <a:srgbClr val="3C78D8"/>
                </a:solidFill>
              </a:rPr>
              <a:t>BLUE + </a:t>
            </a:r>
            <a:r>
              <a:rPr lang="en-GB" sz="6300">
                <a:solidFill>
                  <a:srgbClr val="674EA7"/>
                </a:solidFill>
              </a:rPr>
              <a:t>PURPLE!</a:t>
            </a:r>
            <a:endParaRPr sz="6300">
              <a:solidFill>
                <a:srgbClr val="674EA7"/>
              </a:solidFill>
            </a:endParaRPr>
          </a:p>
        </p:txBody>
      </p:sp>
      <p:pic>
        <p:nvPicPr>
          <p:cNvPr id="184" name="Google Shape;184;p29"/>
          <p:cNvPicPr preferRelativeResize="0"/>
          <p:nvPr/>
        </p:nvPicPr>
        <p:blipFill>
          <a:blip r:embed="rId3">
            <a:alphaModFix/>
          </a:blip>
          <a:stretch>
            <a:fillRect/>
          </a:stretch>
        </p:blipFill>
        <p:spPr>
          <a:xfrm>
            <a:off x="-569870" y="-106950"/>
            <a:ext cx="4250070" cy="3112850"/>
          </a:xfrm>
          <a:prstGeom prst="rect">
            <a:avLst/>
          </a:prstGeom>
          <a:noFill/>
          <a:ln>
            <a:noFill/>
          </a:ln>
        </p:spPr>
      </p:pic>
      <p:pic>
        <p:nvPicPr>
          <p:cNvPr id="185" name="Google Shape;185;p29"/>
          <p:cNvPicPr preferRelativeResize="0"/>
          <p:nvPr/>
        </p:nvPicPr>
        <p:blipFill>
          <a:blip r:embed="rId4">
            <a:alphaModFix/>
          </a:blip>
          <a:stretch>
            <a:fillRect/>
          </a:stretch>
        </p:blipFill>
        <p:spPr>
          <a:xfrm rot="-997589">
            <a:off x="2214200" y="746325"/>
            <a:ext cx="3718425" cy="3239099"/>
          </a:xfrm>
          <a:prstGeom prst="rect">
            <a:avLst/>
          </a:prstGeom>
          <a:noFill/>
          <a:ln>
            <a:noFill/>
          </a:ln>
        </p:spPr>
      </p:pic>
      <p:pic>
        <p:nvPicPr>
          <p:cNvPr id="186" name="Google Shape;186;p29"/>
          <p:cNvPicPr preferRelativeResize="0"/>
          <p:nvPr/>
        </p:nvPicPr>
        <p:blipFill>
          <a:blip r:embed="rId5">
            <a:alphaModFix/>
          </a:blip>
          <a:stretch>
            <a:fillRect/>
          </a:stretch>
        </p:blipFill>
        <p:spPr>
          <a:xfrm>
            <a:off x="4399125" y="1944975"/>
            <a:ext cx="3058375" cy="3112850"/>
          </a:xfrm>
          <a:prstGeom prst="rect">
            <a:avLst/>
          </a:prstGeom>
          <a:noFill/>
          <a:ln>
            <a:noFill/>
          </a:ln>
        </p:spPr>
      </p:pic>
      <p:pic>
        <p:nvPicPr>
          <p:cNvPr id="187" name="Google Shape;187;p29"/>
          <p:cNvPicPr preferRelativeResize="0"/>
          <p:nvPr/>
        </p:nvPicPr>
        <p:blipFill>
          <a:blip r:embed="rId6">
            <a:alphaModFix/>
          </a:blip>
          <a:stretch>
            <a:fillRect/>
          </a:stretch>
        </p:blipFill>
        <p:spPr>
          <a:xfrm>
            <a:off x="5412678" y="-486625"/>
            <a:ext cx="3058375" cy="3058375"/>
          </a:xfrm>
          <a:prstGeom prst="rect">
            <a:avLst/>
          </a:prstGeom>
          <a:noFill/>
          <a:ln>
            <a:noFill/>
          </a:ln>
        </p:spPr>
      </p:pic>
      <p:pic>
        <p:nvPicPr>
          <p:cNvPr id="188" name="Google Shape;188;p29"/>
          <p:cNvPicPr preferRelativeResize="0"/>
          <p:nvPr/>
        </p:nvPicPr>
        <p:blipFill>
          <a:blip r:embed="rId7">
            <a:alphaModFix/>
          </a:blip>
          <a:stretch>
            <a:fillRect/>
          </a:stretch>
        </p:blipFill>
        <p:spPr>
          <a:xfrm>
            <a:off x="5653415" y="2326823"/>
            <a:ext cx="3935985" cy="3205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body" idx="1"/>
          </p:nvPr>
        </p:nvSpPr>
        <p:spPr>
          <a:xfrm>
            <a:off x="331300" y="420150"/>
            <a:ext cx="5998800" cy="598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And finally… lots of water!</a:t>
            </a:r>
            <a:endParaRPr/>
          </a:p>
        </p:txBody>
      </p:sp>
      <p:pic>
        <p:nvPicPr>
          <p:cNvPr id="194" name="Google Shape;194;p30"/>
          <p:cNvPicPr preferRelativeResize="0"/>
          <p:nvPr/>
        </p:nvPicPr>
        <p:blipFill>
          <a:blip r:embed="rId3">
            <a:alphaModFix/>
          </a:blip>
          <a:stretch>
            <a:fillRect/>
          </a:stretch>
        </p:blipFill>
        <p:spPr>
          <a:xfrm>
            <a:off x="2629911" y="1018950"/>
            <a:ext cx="3884175" cy="3884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body" idx="1"/>
          </p:nvPr>
        </p:nvSpPr>
        <p:spPr>
          <a:xfrm>
            <a:off x="260500" y="361150"/>
            <a:ext cx="5998800" cy="598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So in summary...</a:t>
            </a:r>
            <a:endParaRPr/>
          </a:p>
        </p:txBody>
      </p:sp>
      <p:pic>
        <p:nvPicPr>
          <p:cNvPr id="200" name="Google Shape;200;p31"/>
          <p:cNvPicPr preferRelativeResize="0"/>
          <p:nvPr/>
        </p:nvPicPr>
        <p:blipFill>
          <a:blip r:embed="rId3">
            <a:alphaModFix/>
          </a:blip>
          <a:stretch>
            <a:fillRect/>
          </a:stretch>
        </p:blipFill>
        <p:spPr>
          <a:xfrm>
            <a:off x="2419525" y="959950"/>
            <a:ext cx="4304935" cy="38787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How do you feel when you’re hungry?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90250" y="526350"/>
            <a:ext cx="2479200" cy="2331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grumpy?</a:t>
            </a:r>
            <a:endParaRPr/>
          </a:p>
        </p:txBody>
      </p:sp>
      <p:sp>
        <p:nvSpPr>
          <p:cNvPr id="67" name="Google Shape;67;p15"/>
          <p:cNvSpPr txBox="1">
            <a:spLocks noGrp="1"/>
          </p:cNvSpPr>
          <p:nvPr>
            <p:ph type="title"/>
          </p:nvPr>
        </p:nvSpPr>
        <p:spPr>
          <a:xfrm>
            <a:off x="3686475" y="1734800"/>
            <a:ext cx="3084600" cy="1520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tired?</a:t>
            </a:r>
            <a:endParaRPr/>
          </a:p>
        </p:txBody>
      </p:sp>
      <p:sp>
        <p:nvSpPr>
          <p:cNvPr id="68" name="Google Shape;68;p15"/>
          <p:cNvSpPr txBox="1">
            <a:spLocks noGrp="1"/>
          </p:cNvSpPr>
          <p:nvPr>
            <p:ph type="title"/>
          </p:nvPr>
        </p:nvSpPr>
        <p:spPr>
          <a:xfrm>
            <a:off x="5752200" y="-504800"/>
            <a:ext cx="4149600" cy="2913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Grumbling tummy?</a:t>
            </a:r>
            <a:endParaRPr/>
          </a:p>
        </p:txBody>
      </p:sp>
      <p:sp>
        <p:nvSpPr>
          <p:cNvPr id="69" name="Google Shape;69;p15"/>
          <p:cNvSpPr txBox="1">
            <a:spLocks noGrp="1"/>
          </p:cNvSpPr>
          <p:nvPr>
            <p:ph type="title"/>
          </p:nvPr>
        </p:nvSpPr>
        <p:spPr>
          <a:xfrm>
            <a:off x="1145350" y="2689200"/>
            <a:ext cx="3600600" cy="2454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Hard to concentrate?</a:t>
            </a:r>
            <a:endParaRPr/>
          </a:p>
        </p:txBody>
      </p:sp>
      <p:sp>
        <p:nvSpPr>
          <p:cNvPr id="70" name="Google Shape;70;p15"/>
          <p:cNvSpPr txBox="1">
            <a:spLocks noGrp="1"/>
          </p:cNvSpPr>
          <p:nvPr>
            <p:ph type="title"/>
          </p:nvPr>
        </p:nvSpPr>
        <p:spPr>
          <a:xfrm>
            <a:off x="2400900" y="-219050"/>
            <a:ext cx="3174000" cy="1871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dizzy?</a:t>
            </a:r>
            <a:endParaRPr/>
          </a:p>
        </p:txBody>
      </p:sp>
      <p:sp>
        <p:nvSpPr>
          <p:cNvPr id="71" name="Google Shape;71;p15"/>
          <p:cNvSpPr txBox="1">
            <a:spLocks noGrp="1"/>
          </p:cNvSpPr>
          <p:nvPr>
            <p:ph type="title"/>
          </p:nvPr>
        </p:nvSpPr>
        <p:spPr>
          <a:xfrm>
            <a:off x="5699150" y="2769375"/>
            <a:ext cx="3174000" cy="1871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Low energy?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959034" y="541325"/>
            <a:ext cx="7827691" cy="4694050"/>
          </a:xfrm>
          <a:prstGeom prst="rect">
            <a:avLst/>
          </a:prstGeom>
          <a:noFill/>
          <a:ln>
            <a:noFill/>
          </a:ln>
        </p:spPr>
      </p:pic>
      <p:sp>
        <p:nvSpPr>
          <p:cNvPr id="77" name="Google Shape;77;p16"/>
          <p:cNvSpPr txBox="1">
            <a:spLocks noGrp="1"/>
          </p:cNvSpPr>
          <p:nvPr>
            <p:ph type="title"/>
          </p:nvPr>
        </p:nvSpPr>
        <p:spPr>
          <a:xfrm>
            <a:off x="299275" y="193450"/>
            <a:ext cx="5179800" cy="32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This is because our body needs energy to survive, a little bit like a car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925588" y="583171"/>
            <a:ext cx="7292824" cy="4861900"/>
          </a:xfrm>
          <a:prstGeom prst="rect">
            <a:avLst/>
          </a:prstGeom>
          <a:noFill/>
          <a:ln>
            <a:noFill/>
          </a:ln>
        </p:spPr>
      </p:pic>
      <p:sp>
        <p:nvSpPr>
          <p:cNvPr id="83" name="Google Shape;83;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Our bodies are very clever </a:t>
            </a:r>
            <a:endParaRPr/>
          </a:p>
        </p:txBody>
      </p:sp>
      <p:sp>
        <p:nvSpPr>
          <p:cNvPr id="84" name="Google Shape;84;p1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It’s not just about energy...</a:t>
            </a:r>
            <a:endParaRPr/>
          </a:p>
        </p:txBody>
      </p:sp>
      <p:pic>
        <p:nvPicPr>
          <p:cNvPr id="90" name="Google Shape;90;p18"/>
          <p:cNvPicPr preferRelativeResize="0"/>
          <p:nvPr/>
        </p:nvPicPr>
        <p:blipFill>
          <a:blip r:embed="rId3">
            <a:alphaModFix/>
          </a:blip>
          <a:stretch>
            <a:fillRect/>
          </a:stretch>
        </p:blipFill>
        <p:spPr>
          <a:xfrm>
            <a:off x="2736825" y="1157900"/>
            <a:ext cx="3670350" cy="3670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So, we need to eat a balanced diet to keep our bodies happy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150175" y="1437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What is a balanced diet?</a:t>
            </a:r>
            <a:endParaRPr/>
          </a:p>
        </p:txBody>
      </p:sp>
      <p:sp>
        <p:nvSpPr>
          <p:cNvPr id="101" name="Google Shape;101;p20"/>
          <p:cNvSpPr txBox="1">
            <a:spLocks noGrp="1"/>
          </p:cNvSpPr>
          <p:nvPr>
            <p:ph type="body" idx="1"/>
          </p:nvPr>
        </p:nvSpPr>
        <p:spPr>
          <a:xfrm>
            <a:off x="150175" y="768975"/>
            <a:ext cx="8670900" cy="6846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GB">
                <a:latin typeface="Comic Sans MS"/>
                <a:ea typeface="Comic Sans MS"/>
                <a:cs typeface="Comic Sans MS"/>
                <a:sym typeface="Comic Sans MS"/>
              </a:rPr>
              <a:t>A balanced diet means that you don’t have too much of one thing, but you have a good mixture of everything</a:t>
            </a:r>
            <a:endParaRPr>
              <a:latin typeface="Comic Sans MS"/>
              <a:ea typeface="Comic Sans MS"/>
              <a:cs typeface="Comic Sans MS"/>
              <a:sym typeface="Comic Sans MS"/>
            </a:endParaRPr>
          </a:p>
        </p:txBody>
      </p:sp>
      <p:sp>
        <p:nvSpPr>
          <p:cNvPr id="102" name="Google Shape;102;p20"/>
          <p:cNvSpPr txBox="1"/>
          <p:nvPr/>
        </p:nvSpPr>
        <p:spPr>
          <a:xfrm>
            <a:off x="596775" y="4037775"/>
            <a:ext cx="324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omic Sans MS"/>
                <a:ea typeface="Comic Sans MS"/>
                <a:cs typeface="Comic Sans MS"/>
                <a:sym typeface="Comic Sans MS"/>
              </a:rPr>
              <a:t>You couldn’t survive on just cake</a:t>
            </a:r>
            <a:endParaRPr>
              <a:latin typeface="Comic Sans MS"/>
              <a:ea typeface="Comic Sans MS"/>
              <a:cs typeface="Comic Sans MS"/>
              <a:sym typeface="Comic Sans MS"/>
            </a:endParaRPr>
          </a:p>
        </p:txBody>
      </p:sp>
      <p:sp>
        <p:nvSpPr>
          <p:cNvPr id="103" name="Google Shape;103;p20"/>
          <p:cNvSpPr txBox="1"/>
          <p:nvPr/>
        </p:nvSpPr>
        <p:spPr>
          <a:xfrm>
            <a:off x="4743975" y="4037775"/>
            <a:ext cx="336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omic Sans MS"/>
                <a:ea typeface="Comic Sans MS"/>
                <a:cs typeface="Comic Sans MS"/>
                <a:sym typeface="Comic Sans MS"/>
              </a:rPr>
              <a:t>You couldn’t survive on just broccoli</a:t>
            </a:r>
            <a:endParaRPr>
              <a:latin typeface="Comic Sans MS"/>
              <a:ea typeface="Comic Sans MS"/>
              <a:cs typeface="Comic Sans MS"/>
              <a:sym typeface="Comic Sans MS"/>
            </a:endParaRPr>
          </a:p>
        </p:txBody>
      </p:sp>
      <p:pic>
        <p:nvPicPr>
          <p:cNvPr id="104" name="Google Shape;104;p20"/>
          <p:cNvPicPr preferRelativeResize="0"/>
          <p:nvPr/>
        </p:nvPicPr>
        <p:blipFill>
          <a:blip r:embed="rId3">
            <a:alphaModFix/>
          </a:blip>
          <a:stretch>
            <a:fillRect/>
          </a:stretch>
        </p:blipFill>
        <p:spPr>
          <a:xfrm>
            <a:off x="804675" y="1605975"/>
            <a:ext cx="2279400" cy="2279400"/>
          </a:xfrm>
          <a:prstGeom prst="rect">
            <a:avLst/>
          </a:prstGeom>
          <a:noFill/>
          <a:ln>
            <a:noFill/>
          </a:ln>
        </p:spPr>
      </p:pic>
      <p:pic>
        <p:nvPicPr>
          <p:cNvPr id="105" name="Google Shape;105;p20"/>
          <p:cNvPicPr preferRelativeResize="0"/>
          <p:nvPr/>
        </p:nvPicPr>
        <p:blipFill>
          <a:blip r:embed="rId4">
            <a:alphaModFix/>
          </a:blip>
          <a:stretch>
            <a:fillRect/>
          </a:stretch>
        </p:blipFill>
        <p:spPr>
          <a:xfrm rot="7512662">
            <a:off x="4937373" y="1538950"/>
            <a:ext cx="2622253" cy="22533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What are nutrients? Why do we need them?</a:t>
            </a:r>
            <a:endParaRPr/>
          </a:p>
        </p:txBody>
      </p:sp>
      <p:sp>
        <p:nvSpPr>
          <p:cNvPr id="111" name="Google Shape;111;p21"/>
          <p:cNvSpPr txBox="1">
            <a:spLocks noGrp="1"/>
          </p:cNvSpPr>
          <p:nvPr>
            <p:ph type="body" idx="1"/>
          </p:nvPr>
        </p:nvSpPr>
        <p:spPr>
          <a:xfrm>
            <a:off x="119700" y="1228650"/>
            <a:ext cx="9024300" cy="134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a:ea typeface="Comic Sans MS"/>
                <a:cs typeface="Comic Sans MS"/>
                <a:sym typeface="Comic Sans MS"/>
              </a:rPr>
              <a:t>Nutrients are part of foods. Some are really small, and these are micronutrients. </a:t>
            </a:r>
            <a:endParaRPr>
              <a:latin typeface="Comic Sans MS"/>
              <a:ea typeface="Comic Sans MS"/>
              <a:cs typeface="Comic Sans MS"/>
              <a:sym typeface="Comic Sans MS"/>
            </a:endParaRPr>
          </a:p>
          <a:p>
            <a:pPr marL="0" lvl="0" indent="0" algn="l" rtl="0">
              <a:spcBef>
                <a:spcPts val="1200"/>
              </a:spcBef>
              <a:spcAft>
                <a:spcPts val="1200"/>
              </a:spcAft>
              <a:buNone/>
            </a:pPr>
            <a:endParaRPr>
              <a:latin typeface="Comic Sans MS"/>
              <a:ea typeface="Comic Sans MS"/>
              <a:cs typeface="Comic Sans MS"/>
              <a:sym typeface="Comic Sans MS"/>
            </a:endParaRPr>
          </a:p>
        </p:txBody>
      </p:sp>
      <p:pic>
        <p:nvPicPr>
          <p:cNvPr id="112" name="Google Shape;112;p21"/>
          <p:cNvPicPr preferRelativeResize="0"/>
          <p:nvPr/>
        </p:nvPicPr>
        <p:blipFill>
          <a:blip r:embed="rId3">
            <a:alphaModFix/>
          </a:blip>
          <a:stretch>
            <a:fillRect/>
          </a:stretch>
        </p:blipFill>
        <p:spPr>
          <a:xfrm>
            <a:off x="2169525" y="1650675"/>
            <a:ext cx="4833735" cy="3492825"/>
          </a:xfrm>
          <a:prstGeom prst="rect">
            <a:avLst/>
          </a:prstGeom>
          <a:noFill/>
          <a:ln>
            <a:noFill/>
          </a:ln>
        </p:spPr>
      </p:pic>
      <p:pic>
        <p:nvPicPr>
          <p:cNvPr id="113" name="Google Shape;113;p21"/>
          <p:cNvPicPr preferRelativeResize="0"/>
          <p:nvPr/>
        </p:nvPicPr>
        <p:blipFill>
          <a:blip r:embed="rId4">
            <a:alphaModFix/>
          </a:blip>
          <a:stretch>
            <a:fillRect/>
          </a:stretch>
        </p:blipFill>
        <p:spPr>
          <a:xfrm>
            <a:off x="1233798" y="2239813"/>
            <a:ext cx="2904706" cy="2620025"/>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AF1E60301F9845965A45A9FFC27309" ma:contentTypeVersion="13" ma:contentTypeDescription="Create a new document." ma:contentTypeScope="" ma:versionID="beb3f1ce79c4cff16823ccbf050527ea">
  <xsd:schema xmlns:xsd="http://www.w3.org/2001/XMLSchema" xmlns:xs="http://www.w3.org/2001/XMLSchema" xmlns:p="http://schemas.microsoft.com/office/2006/metadata/properties" xmlns:ns2="35e34062-2793-41eb-9d5f-953cc31a6407" xmlns:ns3="362f5b62-f04e-4597-9160-e41e0f668a60" targetNamespace="http://schemas.microsoft.com/office/2006/metadata/properties" ma:root="true" ma:fieldsID="f089f271170e51f0dbd996cfc8c203e2" ns2:_="" ns3:_="">
    <xsd:import namespace="35e34062-2793-41eb-9d5f-953cc31a6407"/>
    <xsd:import namespace="362f5b62-f04e-4597-9160-e41e0f668a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e34062-2793-41eb-9d5f-953cc31a6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2f5b62-f04e-4597-9160-e41e0f668a6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EF2755-EE16-4515-A1D9-2B77A15DB394}"/>
</file>

<file path=customXml/itemProps2.xml><?xml version="1.0" encoding="utf-8"?>
<ds:datastoreItem xmlns:ds="http://schemas.openxmlformats.org/officeDocument/2006/customXml" ds:itemID="{C8B3148B-F7BF-4D28-8833-7CDAD925441D}"/>
</file>

<file path=customXml/itemProps3.xml><?xml version="1.0" encoding="utf-8"?>
<ds:datastoreItem xmlns:ds="http://schemas.openxmlformats.org/officeDocument/2006/customXml" ds:itemID="{D0648DA5-6FC6-4A83-B6AC-03C217CF2AEE}"/>
</file>

<file path=docProps/app.xml><?xml version="1.0" encoding="utf-8"?>
<Properties xmlns="http://schemas.openxmlformats.org/officeDocument/2006/extended-properties" xmlns:vt="http://schemas.openxmlformats.org/officeDocument/2006/docPropsVTypes">
  <TotalTime>1</TotalTime>
  <Words>964</Words>
  <Application>Microsoft Office PowerPoint</Application>
  <PresentationFormat>On-screen Show (16:9)</PresentationFormat>
  <Paragraphs>68</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Amatic SC</vt:lpstr>
      <vt:lpstr>Arial</vt:lpstr>
      <vt:lpstr>Source Code Pro</vt:lpstr>
      <vt:lpstr>Comic Sans MS</vt:lpstr>
      <vt:lpstr>Beach Day</vt:lpstr>
      <vt:lpstr>Healthy eating</vt:lpstr>
      <vt:lpstr>How do you feel when you’re hungry?</vt:lpstr>
      <vt:lpstr>grumpy?</vt:lpstr>
      <vt:lpstr>This is because our body needs energy to survive, a little bit like a car</vt:lpstr>
      <vt:lpstr>Our bodies are very clever </vt:lpstr>
      <vt:lpstr>It’s not just about energy...</vt:lpstr>
      <vt:lpstr>So, we need to eat a balanced diet to keep our bodies happy</vt:lpstr>
      <vt:lpstr>What is a balanced diet?</vt:lpstr>
      <vt:lpstr>What are nutrients? Why do we need them?</vt:lpstr>
      <vt:lpstr>And some are bigger, these are... </vt:lpstr>
      <vt:lpstr>WHAT ARE SOME TIPS FOR EATING balanced diet and getTING all our nutrients?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eating</dc:title>
  <dc:creator>Lisa Aldwinckle</dc:creator>
  <cp:lastModifiedBy>Lisa Aldwinckle</cp:lastModifiedBy>
  <cp:revision>2</cp:revision>
  <dcterms:modified xsi:type="dcterms:W3CDTF">2021-06-22T09:16:12Z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0x010100D9AF1E60301F9845965A45A9FFC27309</vt:lpwstr>
  </property>
</Properties>
</file>