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ink/ink1.xml" ContentType="application/inkml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4" autoAdjust="0"/>
    <p:restoredTop sz="93692" autoAdjust="0"/>
  </p:normalViewPr>
  <p:slideViewPr>
    <p:cSldViewPr snapToGrid="0">
      <p:cViewPr varScale="1">
        <p:scale>
          <a:sx n="84" d="100"/>
          <a:sy n="84" d="100"/>
        </p:scale>
        <p:origin x="7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6442B5-9EC9-4DEB-90F3-C1B3C9FFC20A}" type="doc">
      <dgm:prSet loTypeId="urn:microsoft.com/office/officeart/2018/2/layout/IconVerticalSolidList" loCatId="icon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D2DE207D-0295-48E5-A4F1-E603D89246F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Calibri Light" panose="020F0302020204030204" pitchFamily="34" charset="0"/>
              <a:cs typeface="Calibri Light" panose="020F0302020204030204" pitchFamily="34" charset="0"/>
            </a:rPr>
            <a:t>Products from farmed animals (meat and dairy) are among the most energy and greenhouse gas intensive food products.</a:t>
          </a:r>
        </a:p>
      </dgm:t>
    </dgm:pt>
    <dgm:pt modelId="{3A31CEC5-221A-40A0-814B-AD7A7B6752F8}" type="parTrans" cxnId="{6021A090-65BD-4425-8A9C-12425FD08EF0}">
      <dgm:prSet/>
      <dgm:spPr/>
      <dgm:t>
        <a:bodyPr/>
        <a:lstStyle/>
        <a:p>
          <a:endParaRPr lang="en-US"/>
        </a:p>
      </dgm:t>
    </dgm:pt>
    <dgm:pt modelId="{91DF33C0-C40E-4580-9AF0-DE54914BE046}" type="sibTrans" cxnId="{6021A090-65BD-4425-8A9C-12425FD08EF0}">
      <dgm:prSet/>
      <dgm:spPr/>
      <dgm:t>
        <a:bodyPr/>
        <a:lstStyle/>
        <a:p>
          <a:endParaRPr lang="en-US"/>
        </a:p>
      </dgm:t>
    </dgm:pt>
    <dgm:pt modelId="{21FC0C26-FDF2-4578-94D9-D1B40DB8FDA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Calibri Light" panose="020F0302020204030204" pitchFamily="34" charset="0"/>
              <a:cs typeface="Calibri Light" panose="020F0302020204030204" pitchFamily="34" charset="0"/>
            </a:rPr>
            <a:t>A </a:t>
          </a:r>
          <a:r>
            <a:rPr lang="en-US" sz="2000" dirty="0" err="1">
              <a:latin typeface="Calibri Light" panose="020F0302020204030204" pitchFamily="34" charset="0"/>
              <a:cs typeface="Calibri Light" panose="020F0302020204030204" pitchFamily="34" charset="0"/>
            </a:rPr>
            <a:t>Livewell</a:t>
          </a:r>
          <a:r>
            <a:rPr lang="en-US" sz="2000" dirty="0">
              <a:latin typeface="Calibri Light" panose="020F0302020204030204" pitchFamily="34" charset="0"/>
              <a:cs typeface="Calibri Light" panose="020F0302020204030204" pitchFamily="34" charset="0"/>
            </a:rPr>
            <a:t> diet involves replacing more meat with plant-based foods and drinks.</a:t>
          </a:r>
        </a:p>
      </dgm:t>
    </dgm:pt>
    <dgm:pt modelId="{71490A0A-C293-4BDD-ABC7-6CA8A5FF253F}" type="parTrans" cxnId="{C543396B-881C-4A13-BD6D-6A3353FE2956}">
      <dgm:prSet/>
      <dgm:spPr/>
      <dgm:t>
        <a:bodyPr/>
        <a:lstStyle/>
        <a:p>
          <a:endParaRPr lang="en-US"/>
        </a:p>
      </dgm:t>
    </dgm:pt>
    <dgm:pt modelId="{7303B604-F4F2-4EAD-B65F-5A771961EB55}" type="sibTrans" cxnId="{C543396B-881C-4A13-BD6D-6A3353FE2956}">
      <dgm:prSet/>
      <dgm:spPr/>
      <dgm:t>
        <a:bodyPr/>
        <a:lstStyle/>
        <a:p>
          <a:endParaRPr lang="en-US"/>
        </a:p>
      </dgm:t>
    </dgm:pt>
    <dgm:pt modelId="{C2CFE214-EC9D-4BDD-90FF-9861DFE5DC9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Calibri Light" panose="020F0302020204030204" pitchFamily="34" charset="0"/>
              <a:cs typeface="Calibri Light" panose="020F0302020204030204" pitchFamily="34" charset="0"/>
            </a:rPr>
            <a:t>It’s a healthy and affordable diet which would lead to a 25% cut in greenhouse gas emissions from food production.</a:t>
          </a:r>
        </a:p>
      </dgm:t>
    </dgm:pt>
    <dgm:pt modelId="{1C074729-1EF0-40BD-B272-AD15DB8904C3}" type="parTrans" cxnId="{3FD3CA14-6D6C-4D77-A821-05C78CD4AF4B}">
      <dgm:prSet/>
      <dgm:spPr/>
      <dgm:t>
        <a:bodyPr/>
        <a:lstStyle/>
        <a:p>
          <a:endParaRPr lang="en-US"/>
        </a:p>
      </dgm:t>
    </dgm:pt>
    <dgm:pt modelId="{B66C5875-B3D4-4E68-B796-1B9143C3422A}" type="sibTrans" cxnId="{3FD3CA14-6D6C-4D77-A821-05C78CD4AF4B}">
      <dgm:prSet/>
      <dgm:spPr/>
      <dgm:t>
        <a:bodyPr/>
        <a:lstStyle/>
        <a:p>
          <a:endParaRPr lang="en-US"/>
        </a:p>
      </dgm:t>
    </dgm:pt>
    <dgm:pt modelId="{63ECD5B7-8E91-4204-B161-5F3CDB4E5473}" type="pres">
      <dgm:prSet presAssocID="{926442B5-9EC9-4DEB-90F3-C1B3C9FFC20A}" presName="root" presStyleCnt="0">
        <dgm:presLayoutVars>
          <dgm:dir/>
          <dgm:resizeHandles val="exact"/>
        </dgm:presLayoutVars>
      </dgm:prSet>
      <dgm:spPr/>
    </dgm:pt>
    <dgm:pt modelId="{4A49819E-A8A3-48F8-8468-138DDF596F56}" type="pres">
      <dgm:prSet presAssocID="{D2DE207D-0295-48E5-A4F1-E603D89246FB}" presName="compNode" presStyleCnt="0"/>
      <dgm:spPr/>
    </dgm:pt>
    <dgm:pt modelId="{526DB1CA-B2CE-4973-891A-FE12609A30B6}" type="pres">
      <dgm:prSet presAssocID="{D2DE207D-0295-48E5-A4F1-E603D89246FB}" presName="bgRect" presStyleLbl="bgShp" presStyleIdx="0" presStyleCnt="3"/>
      <dgm:spPr/>
    </dgm:pt>
    <dgm:pt modelId="{5A74A898-DB66-44C9-8E15-41E702554BC3}" type="pres">
      <dgm:prSet presAssocID="{D2DE207D-0295-48E5-A4F1-E603D89246F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</dgm:pt>
    <dgm:pt modelId="{45AE243F-CDFB-43D9-9FE2-6C03FB191307}" type="pres">
      <dgm:prSet presAssocID="{D2DE207D-0295-48E5-A4F1-E603D89246FB}" presName="spaceRect" presStyleCnt="0"/>
      <dgm:spPr/>
    </dgm:pt>
    <dgm:pt modelId="{0CE5E2E7-4BBC-466C-8423-5D9CBA9A2796}" type="pres">
      <dgm:prSet presAssocID="{D2DE207D-0295-48E5-A4F1-E603D89246FB}" presName="parTx" presStyleLbl="revTx" presStyleIdx="0" presStyleCnt="3">
        <dgm:presLayoutVars>
          <dgm:chMax val="0"/>
          <dgm:chPref val="0"/>
        </dgm:presLayoutVars>
      </dgm:prSet>
      <dgm:spPr/>
    </dgm:pt>
    <dgm:pt modelId="{CF8D6C17-E2B2-4FBE-AB98-88F4AA99FE88}" type="pres">
      <dgm:prSet presAssocID="{91DF33C0-C40E-4580-9AF0-DE54914BE046}" presName="sibTrans" presStyleCnt="0"/>
      <dgm:spPr/>
    </dgm:pt>
    <dgm:pt modelId="{A1539CF6-00A7-487E-B1AF-BF0031591466}" type="pres">
      <dgm:prSet presAssocID="{21FC0C26-FDF2-4578-94D9-D1B40DB8FDA9}" presName="compNode" presStyleCnt="0"/>
      <dgm:spPr/>
    </dgm:pt>
    <dgm:pt modelId="{53F2C5AE-2D07-409D-9AE2-BB39A1B2B8D0}" type="pres">
      <dgm:prSet presAssocID="{21FC0C26-FDF2-4578-94D9-D1B40DB8FDA9}" presName="bgRect" presStyleLbl="bgShp" presStyleIdx="1" presStyleCnt="3"/>
      <dgm:spPr/>
    </dgm:pt>
    <dgm:pt modelId="{12D36FEE-0C12-4A77-AEC1-D948BC5346B9}" type="pres">
      <dgm:prSet presAssocID="{21FC0C26-FDF2-4578-94D9-D1B40DB8FDA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</dgm:pt>
    <dgm:pt modelId="{4EC7830E-3744-4E2E-9028-759B6AE29977}" type="pres">
      <dgm:prSet presAssocID="{21FC0C26-FDF2-4578-94D9-D1B40DB8FDA9}" presName="spaceRect" presStyleCnt="0"/>
      <dgm:spPr/>
    </dgm:pt>
    <dgm:pt modelId="{6724094C-1929-4730-8DAE-06D3CDA63F0C}" type="pres">
      <dgm:prSet presAssocID="{21FC0C26-FDF2-4578-94D9-D1B40DB8FDA9}" presName="parTx" presStyleLbl="revTx" presStyleIdx="1" presStyleCnt="3">
        <dgm:presLayoutVars>
          <dgm:chMax val="0"/>
          <dgm:chPref val="0"/>
        </dgm:presLayoutVars>
      </dgm:prSet>
      <dgm:spPr/>
    </dgm:pt>
    <dgm:pt modelId="{0F75AAA0-DDA4-4A88-AEBB-C8CF3DDFEB50}" type="pres">
      <dgm:prSet presAssocID="{7303B604-F4F2-4EAD-B65F-5A771961EB55}" presName="sibTrans" presStyleCnt="0"/>
      <dgm:spPr/>
    </dgm:pt>
    <dgm:pt modelId="{71AD7311-73CF-4C8E-9FDC-5A5730EBDFBD}" type="pres">
      <dgm:prSet presAssocID="{C2CFE214-EC9D-4BDD-90FF-9861DFE5DC92}" presName="compNode" presStyleCnt="0"/>
      <dgm:spPr/>
    </dgm:pt>
    <dgm:pt modelId="{6CF1AC20-F792-41D0-87CE-AD4686AC8179}" type="pres">
      <dgm:prSet presAssocID="{C2CFE214-EC9D-4BDD-90FF-9861DFE5DC92}" presName="bgRect" presStyleLbl="bgShp" presStyleIdx="2" presStyleCnt="3"/>
      <dgm:spPr/>
    </dgm:pt>
    <dgm:pt modelId="{91B92B03-DDCF-4052-9FAD-1A5B737787BA}" type="pres">
      <dgm:prSet presAssocID="{C2CFE214-EC9D-4BDD-90FF-9861DFE5DC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apes"/>
        </a:ext>
      </dgm:extLst>
    </dgm:pt>
    <dgm:pt modelId="{FD42D73C-6E5F-418F-B94D-B1B7E09B2AE0}" type="pres">
      <dgm:prSet presAssocID="{C2CFE214-EC9D-4BDD-90FF-9861DFE5DC92}" presName="spaceRect" presStyleCnt="0"/>
      <dgm:spPr/>
    </dgm:pt>
    <dgm:pt modelId="{2187D420-62D5-4D29-A3B3-3DBDB42A438A}" type="pres">
      <dgm:prSet presAssocID="{C2CFE214-EC9D-4BDD-90FF-9861DFE5DC9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FD3CA14-6D6C-4D77-A821-05C78CD4AF4B}" srcId="{926442B5-9EC9-4DEB-90F3-C1B3C9FFC20A}" destId="{C2CFE214-EC9D-4BDD-90FF-9861DFE5DC92}" srcOrd="2" destOrd="0" parTransId="{1C074729-1EF0-40BD-B272-AD15DB8904C3}" sibTransId="{B66C5875-B3D4-4E68-B796-1B9143C3422A}"/>
    <dgm:cxn modelId="{2B1A7130-ECC6-4F68-8932-12F302D2B1D4}" type="presOf" srcId="{C2CFE214-EC9D-4BDD-90FF-9861DFE5DC92}" destId="{2187D420-62D5-4D29-A3B3-3DBDB42A438A}" srcOrd="0" destOrd="0" presId="urn:microsoft.com/office/officeart/2018/2/layout/IconVerticalSolidList"/>
    <dgm:cxn modelId="{C543396B-881C-4A13-BD6D-6A3353FE2956}" srcId="{926442B5-9EC9-4DEB-90F3-C1B3C9FFC20A}" destId="{21FC0C26-FDF2-4578-94D9-D1B40DB8FDA9}" srcOrd="1" destOrd="0" parTransId="{71490A0A-C293-4BDD-ABC7-6CA8A5FF253F}" sibTransId="{7303B604-F4F2-4EAD-B65F-5A771961EB55}"/>
    <dgm:cxn modelId="{C3E55088-8951-495A-ABA8-9B29F8872DD2}" type="presOf" srcId="{21FC0C26-FDF2-4578-94D9-D1B40DB8FDA9}" destId="{6724094C-1929-4730-8DAE-06D3CDA63F0C}" srcOrd="0" destOrd="0" presId="urn:microsoft.com/office/officeart/2018/2/layout/IconVerticalSolidList"/>
    <dgm:cxn modelId="{6021A090-65BD-4425-8A9C-12425FD08EF0}" srcId="{926442B5-9EC9-4DEB-90F3-C1B3C9FFC20A}" destId="{D2DE207D-0295-48E5-A4F1-E603D89246FB}" srcOrd="0" destOrd="0" parTransId="{3A31CEC5-221A-40A0-814B-AD7A7B6752F8}" sibTransId="{91DF33C0-C40E-4580-9AF0-DE54914BE046}"/>
    <dgm:cxn modelId="{ADCAE5C9-4F93-421D-9578-4C591C226A56}" type="presOf" srcId="{926442B5-9EC9-4DEB-90F3-C1B3C9FFC20A}" destId="{63ECD5B7-8E91-4204-B161-5F3CDB4E5473}" srcOrd="0" destOrd="0" presId="urn:microsoft.com/office/officeart/2018/2/layout/IconVerticalSolidList"/>
    <dgm:cxn modelId="{A31D4CD4-F720-492D-B318-DBEA91FADEC8}" type="presOf" srcId="{D2DE207D-0295-48E5-A4F1-E603D89246FB}" destId="{0CE5E2E7-4BBC-466C-8423-5D9CBA9A2796}" srcOrd="0" destOrd="0" presId="urn:microsoft.com/office/officeart/2018/2/layout/IconVerticalSolidList"/>
    <dgm:cxn modelId="{1CA5E2B3-2BC3-4A8B-A2D9-DE1C91FD4306}" type="presParOf" srcId="{63ECD5B7-8E91-4204-B161-5F3CDB4E5473}" destId="{4A49819E-A8A3-48F8-8468-138DDF596F56}" srcOrd="0" destOrd="0" presId="urn:microsoft.com/office/officeart/2018/2/layout/IconVerticalSolidList"/>
    <dgm:cxn modelId="{2FD66FFB-5E80-42BD-9C2B-197982282DC8}" type="presParOf" srcId="{4A49819E-A8A3-48F8-8468-138DDF596F56}" destId="{526DB1CA-B2CE-4973-891A-FE12609A30B6}" srcOrd="0" destOrd="0" presId="urn:microsoft.com/office/officeart/2018/2/layout/IconVerticalSolidList"/>
    <dgm:cxn modelId="{FE1A8809-9716-47E0-98CD-20FBCEAA8E82}" type="presParOf" srcId="{4A49819E-A8A3-48F8-8468-138DDF596F56}" destId="{5A74A898-DB66-44C9-8E15-41E702554BC3}" srcOrd="1" destOrd="0" presId="urn:microsoft.com/office/officeart/2018/2/layout/IconVerticalSolidList"/>
    <dgm:cxn modelId="{CD9B25D5-3FAF-4DC1-AB11-C29FAC80E97A}" type="presParOf" srcId="{4A49819E-A8A3-48F8-8468-138DDF596F56}" destId="{45AE243F-CDFB-43D9-9FE2-6C03FB191307}" srcOrd="2" destOrd="0" presId="urn:microsoft.com/office/officeart/2018/2/layout/IconVerticalSolidList"/>
    <dgm:cxn modelId="{BB50E6B9-5B4B-44C8-9855-886B38283E08}" type="presParOf" srcId="{4A49819E-A8A3-48F8-8468-138DDF596F56}" destId="{0CE5E2E7-4BBC-466C-8423-5D9CBA9A2796}" srcOrd="3" destOrd="0" presId="urn:microsoft.com/office/officeart/2018/2/layout/IconVerticalSolidList"/>
    <dgm:cxn modelId="{0A2B37BA-EFA3-492A-8C39-39A5FA013EDC}" type="presParOf" srcId="{63ECD5B7-8E91-4204-B161-5F3CDB4E5473}" destId="{CF8D6C17-E2B2-4FBE-AB98-88F4AA99FE88}" srcOrd="1" destOrd="0" presId="urn:microsoft.com/office/officeart/2018/2/layout/IconVerticalSolidList"/>
    <dgm:cxn modelId="{D4CC840E-2A60-49C5-B483-50B2E58458C3}" type="presParOf" srcId="{63ECD5B7-8E91-4204-B161-5F3CDB4E5473}" destId="{A1539CF6-00A7-487E-B1AF-BF0031591466}" srcOrd="2" destOrd="0" presId="urn:microsoft.com/office/officeart/2018/2/layout/IconVerticalSolidList"/>
    <dgm:cxn modelId="{EA55D9F0-915B-48FA-9703-AB6E4DC4B95A}" type="presParOf" srcId="{A1539CF6-00A7-487E-B1AF-BF0031591466}" destId="{53F2C5AE-2D07-409D-9AE2-BB39A1B2B8D0}" srcOrd="0" destOrd="0" presId="urn:microsoft.com/office/officeart/2018/2/layout/IconVerticalSolidList"/>
    <dgm:cxn modelId="{B4170D40-0467-46BB-B57A-38BD3D9FD087}" type="presParOf" srcId="{A1539CF6-00A7-487E-B1AF-BF0031591466}" destId="{12D36FEE-0C12-4A77-AEC1-D948BC5346B9}" srcOrd="1" destOrd="0" presId="urn:microsoft.com/office/officeart/2018/2/layout/IconVerticalSolidList"/>
    <dgm:cxn modelId="{0EF6D8E0-9E7E-49ED-AD29-D45040C2DC7B}" type="presParOf" srcId="{A1539CF6-00A7-487E-B1AF-BF0031591466}" destId="{4EC7830E-3744-4E2E-9028-759B6AE29977}" srcOrd="2" destOrd="0" presId="urn:microsoft.com/office/officeart/2018/2/layout/IconVerticalSolidList"/>
    <dgm:cxn modelId="{21675761-3B87-4964-BB6A-A7A35F698C37}" type="presParOf" srcId="{A1539CF6-00A7-487E-B1AF-BF0031591466}" destId="{6724094C-1929-4730-8DAE-06D3CDA63F0C}" srcOrd="3" destOrd="0" presId="urn:microsoft.com/office/officeart/2018/2/layout/IconVerticalSolidList"/>
    <dgm:cxn modelId="{C14347A8-9F70-44F1-A8E5-07D708DC820A}" type="presParOf" srcId="{63ECD5B7-8E91-4204-B161-5F3CDB4E5473}" destId="{0F75AAA0-DDA4-4A88-AEBB-C8CF3DDFEB50}" srcOrd="3" destOrd="0" presId="urn:microsoft.com/office/officeart/2018/2/layout/IconVerticalSolidList"/>
    <dgm:cxn modelId="{9B21427B-2F15-4AB4-87AB-43B21AD77925}" type="presParOf" srcId="{63ECD5B7-8E91-4204-B161-5F3CDB4E5473}" destId="{71AD7311-73CF-4C8E-9FDC-5A5730EBDFBD}" srcOrd="4" destOrd="0" presId="urn:microsoft.com/office/officeart/2018/2/layout/IconVerticalSolidList"/>
    <dgm:cxn modelId="{EE661015-2A88-4A92-84A8-F244C23AB16A}" type="presParOf" srcId="{71AD7311-73CF-4C8E-9FDC-5A5730EBDFBD}" destId="{6CF1AC20-F792-41D0-87CE-AD4686AC8179}" srcOrd="0" destOrd="0" presId="urn:microsoft.com/office/officeart/2018/2/layout/IconVerticalSolidList"/>
    <dgm:cxn modelId="{514FE16F-9E70-4B57-8891-343F9DCE63B3}" type="presParOf" srcId="{71AD7311-73CF-4C8E-9FDC-5A5730EBDFBD}" destId="{91B92B03-DDCF-4052-9FAD-1A5B737787BA}" srcOrd="1" destOrd="0" presId="urn:microsoft.com/office/officeart/2018/2/layout/IconVerticalSolidList"/>
    <dgm:cxn modelId="{4B5F78E4-E7DE-499D-ABD8-79CDEF6DD190}" type="presParOf" srcId="{71AD7311-73CF-4C8E-9FDC-5A5730EBDFBD}" destId="{FD42D73C-6E5F-418F-B94D-B1B7E09B2AE0}" srcOrd="2" destOrd="0" presId="urn:microsoft.com/office/officeart/2018/2/layout/IconVerticalSolidList"/>
    <dgm:cxn modelId="{CBB20326-8D93-4DA5-9599-19B12B8DC4B0}" type="presParOf" srcId="{71AD7311-73CF-4C8E-9FDC-5A5730EBDFBD}" destId="{2187D420-62D5-4D29-A3B3-3DBDB42A438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DB3BBF-BE51-48CD-BBB9-00CB159A196D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399C8F-3D7F-45E7-A6A6-56435353A6B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dirty="0">
              <a:latin typeface="Calibri Light" panose="020F0302020204030204" pitchFamily="34" charset="0"/>
              <a:cs typeface="Calibri Light" panose="020F0302020204030204" pitchFamily="34" charset="0"/>
            </a:rPr>
            <a:t>All food makes a journey from where it is grown/produced to your plate!</a:t>
          </a:r>
          <a:endParaRPr lang="en-US" sz="24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59B4C3B-62AB-4027-8186-10195E0C1B57}" type="parTrans" cxnId="{DED5A9F3-FF57-449C-8ABB-6478A6CFDBB6}">
      <dgm:prSet/>
      <dgm:spPr/>
      <dgm:t>
        <a:bodyPr/>
        <a:lstStyle/>
        <a:p>
          <a:endParaRPr lang="en-US"/>
        </a:p>
      </dgm:t>
    </dgm:pt>
    <dgm:pt modelId="{64C36975-6EFA-45C3-B269-A6117CF3E9AD}" type="sibTrans" cxnId="{DED5A9F3-FF57-449C-8ABB-6478A6CFDBB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69CF00F-5907-42F9-8E65-FBD0F34E1ED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dirty="0">
              <a:latin typeface="Calibri Light" panose="020F0302020204030204" pitchFamily="34" charset="0"/>
              <a:cs typeface="Calibri Light" panose="020F0302020204030204" pitchFamily="34" charset="0"/>
            </a:rPr>
            <a:t>Choosing foods with fewer miles can help to reduce pollution and protect our planet.</a:t>
          </a:r>
          <a:endParaRPr lang="en-US" sz="24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51686BBE-9353-4121-8C50-5800BC90F058}" type="parTrans" cxnId="{98670D44-1B4D-44C4-BF3A-AA2A933A1A63}">
      <dgm:prSet/>
      <dgm:spPr/>
      <dgm:t>
        <a:bodyPr/>
        <a:lstStyle/>
        <a:p>
          <a:endParaRPr lang="en-US"/>
        </a:p>
      </dgm:t>
    </dgm:pt>
    <dgm:pt modelId="{F7124BE2-6727-4145-AB45-EB0EA2DEB126}" type="sibTrans" cxnId="{98670D44-1B4D-44C4-BF3A-AA2A933A1A63}">
      <dgm:prSet/>
      <dgm:spPr/>
      <dgm:t>
        <a:bodyPr/>
        <a:lstStyle/>
        <a:p>
          <a:endParaRPr lang="en-US"/>
        </a:p>
      </dgm:t>
    </dgm:pt>
    <dgm:pt modelId="{EE39946C-46AC-4549-B755-D78F1300B127}" type="pres">
      <dgm:prSet presAssocID="{6ADB3BBF-BE51-48CD-BBB9-00CB159A196D}" presName="root" presStyleCnt="0">
        <dgm:presLayoutVars>
          <dgm:dir/>
          <dgm:resizeHandles val="exact"/>
        </dgm:presLayoutVars>
      </dgm:prSet>
      <dgm:spPr/>
    </dgm:pt>
    <dgm:pt modelId="{0828A18A-788D-426B-8FFF-CFDFB38EC431}" type="pres">
      <dgm:prSet presAssocID="{6ADB3BBF-BE51-48CD-BBB9-00CB159A196D}" presName="container" presStyleCnt="0">
        <dgm:presLayoutVars>
          <dgm:dir/>
          <dgm:resizeHandles val="exact"/>
        </dgm:presLayoutVars>
      </dgm:prSet>
      <dgm:spPr/>
    </dgm:pt>
    <dgm:pt modelId="{DF31CCB0-9F4F-4B9E-A451-2526B2FC5ADF}" type="pres">
      <dgm:prSet presAssocID="{0C399C8F-3D7F-45E7-A6A6-56435353A6BE}" presName="compNode" presStyleCnt="0"/>
      <dgm:spPr/>
    </dgm:pt>
    <dgm:pt modelId="{C5309B6B-CFB9-4A88-971A-733FC41E51A7}" type="pres">
      <dgm:prSet presAssocID="{0C399C8F-3D7F-45E7-A6A6-56435353A6BE}" presName="iconBgRect" presStyleLbl="bgShp" presStyleIdx="0" presStyleCnt="2"/>
      <dgm:spPr/>
    </dgm:pt>
    <dgm:pt modelId="{98B484E3-14AA-4710-99DC-A23DE8DB6B8C}" type="pres">
      <dgm:prSet presAssocID="{0C399C8F-3D7F-45E7-A6A6-56435353A6BE}" presName="iconRect" presStyleLbl="node1" presStyleIdx="0" presStyleCnt="2" custLinFactNeighborX="3807" custLinFactNeighborY="-380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arm scene"/>
        </a:ext>
      </dgm:extLst>
    </dgm:pt>
    <dgm:pt modelId="{5615AF5C-69C4-4745-ABF4-C6A033615E43}" type="pres">
      <dgm:prSet presAssocID="{0C399C8F-3D7F-45E7-A6A6-56435353A6BE}" presName="spaceRect" presStyleCnt="0"/>
      <dgm:spPr/>
    </dgm:pt>
    <dgm:pt modelId="{9CFA8B48-863A-46A9-88A5-C60BEB125C0B}" type="pres">
      <dgm:prSet presAssocID="{0C399C8F-3D7F-45E7-A6A6-56435353A6BE}" presName="textRect" presStyleLbl="revTx" presStyleIdx="0" presStyleCnt="2" custLinFactNeighborX="2123" custLinFactNeighborY="15053">
        <dgm:presLayoutVars>
          <dgm:chMax val="1"/>
          <dgm:chPref val="1"/>
        </dgm:presLayoutVars>
      </dgm:prSet>
      <dgm:spPr/>
    </dgm:pt>
    <dgm:pt modelId="{C6340642-D185-42BC-8F27-8BAE1C451CCB}" type="pres">
      <dgm:prSet presAssocID="{64C36975-6EFA-45C3-B269-A6117CF3E9AD}" presName="sibTrans" presStyleLbl="sibTrans2D1" presStyleIdx="0" presStyleCnt="0"/>
      <dgm:spPr/>
    </dgm:pt>
    <dgm:pt modelId="{AC6FD00F-80F6-402B-9CD8-067D987EDF73}" type="pres">
      <dgm:prSet presAssocID="{169CF00F-5907-42F9-8E65-FBD0F34E1EDA}" presName="compNode" presStyleCnt="0"/>
      <dgm:spPr/>
    </dgm:pt>
    <dgm:pt modelId="{0C15330A-49B2-4D5A-AE52-791A39044E85}" type="pres">
      <dgm:prSet presAssocID="{169CF00F-5907-42F9-8E65-FBD0F34E1EDA}" presName="iconBgRect" presStyleLbl="bgShp" presStyleIdx="1" presStyleCnt="2"/>
      <dgm:spPr/>
    </dgm:pt>
    <dgm:pt modelId="{224F857B-D63B-4AED-BE17-42C3C3269AED}" type="pres">
      <dgm:prSet presAssocID="{169CF00F-5907-42F9-8E65-FBD0F34E1ED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apes"/>
        </a:ext>
      </dgm:extLst>
    </dgm:pt>
    <dgm:pt modelId="{5A987F33-3C30-4E5B-A9F9-E9C90325B39E}" type="pres">
      <dgm:prSet presAssocID="{169CF00F-5907-42F9-8E65-FBD0F34E1EDA}" presName="spaceRect" presStyleCnt="0"/>
      <dgm:spPr/>
    </dgm:pt>
    <dgm:pt modelId="{93C34103-27A6-4C5A-AABD-4E95DD2C9181}" type="pres">
      <dgm:prSet presAssocID="{169CF00F-5907-42F9-8E65-FBD0F34E1EDA}" presName="textRect" presStyleLbl="revTx" presStyleIdx="1" presStyleCnt="2" custScaleX="108974" custLinFactNeighborX="2103" custLinFactNeighborY="13637">
        <dgm:presLayoutVars>
          <dgm:chMax val="1"/>
          <dgm:chPref val="1"/>
        </dgm:presLayoutVars>
      </dgm:prSet>
      <dgm:spPr/>
    </dgm:pt>
  </dgm:ptLst>
  <dgm:cxnLst>
    <dgm:cxn modelId="{2BCB8F22-1EDB-4673-A044-DD2D43AA56B3}" type="presOf" srcId="{169CF00F-5907-42F9-8E65-FBD0F34E1EDA}" destId="{93C34103-27A6-4C5A-AABD-4E95DD2C9181}" srcOrd="0" destOrd="0" presId="urn:microsoft.com/office/officeart/2018/2/layout/IconCircleList"/>
    <dgm:cxn modelId="{0EF5E33D-EB79-445D-A34C-8FEFD4912E05}" type="presOf" srcId="{6ADB3BBF-BE51-48CD-BBB9-00CB159A196D}" destId="{EE39946C-46AC-4549-B755-D78F1300B127}" srcOrd="0" destOrd="0" presId="urn:microsoft.com/office/officeart/2018/2/layout/IconCircleList"/>
    <dgm:cxn modelId="{98670D44-1B4D-44C4-BF3A-AA2A933A1A63}" srcId="{6ADB3BBF-BE51-48CD-BBB9-00CB159A196D}" destId="{169CF00F-5907-42F9-8E65-FBD0F34E1EDA}" srcOrd="1" destOrd="0" parTransId="{51686BBE-9353-4121-8C50-5800BC90F058}" sibTransId="{F7124BE2-6727-4145-AB45-EB0EA2DEB126}"/>
    <dgm:cxn modelId="{D98B3B8C-DF03-48DF-AD29-09B71D3460B1}" type="presOf" srcId="{0C399C8F-3D7F-45E7-A6A6-56435353A6BE}" destId="{9CFA8B48-863A-46A9-88A5-C60BEB125C0B}" srcOrd="0" destOrd="0" presId="urn:microsoft.com/office/officeart/2018/2/layout/IconCircleList"/>
    <dgm:cxn modelId="{607522DA-9502-4C15-A838-938BEE1AC90E}" type="presOf" srcId="{64C36975-6EFA-45C3-B269-A6117CF3E9AD}" destId="{C6340642-D185-42BC-8F27-8BAE1C451CCB}" srcOrd="0" destOrd="0" presId="urn:microsoft.com/office/officeart/2018/2/layout/IconCircleList"/>
    <dgm:cxn modelId="{DED5A9F3-FF57-449C-8ABB-6478A6CFDBB6}" srcId="{6ADB3BBF-BE51-48CD-BBB9-00CB159A196D}" destId="{0C399C8F-3D7F-45E7-A6A6-56435353A6BE}" srcOrd="0" destOrd="0" parTransId="{D59B4C3B-62AB-4027-8186-10195E0C1B57}" sibTransId="{64C36975-6EFA-45C3-B269-A6117CF3E9AD}"/>
    <dgm:cxn modelId="{95867AA4-72F6-4214-8BEA-D0766132BE07}" type="presParOf" srcId="{EE39946C-46AC-4549-B755-D78F1300B127}" destId="{0828A18A-788D-426B-8FFF-CFDFB38EC431}" srcOrd="0" destOrd="0" presId="urn:microsoft.com/office/officeart/2018/2/layout/IconCircleList"/>
    <dgm:cxn modelId="{F08A1283-E2A4-4EBF-B313-DF72091F8F09}" type="presParOf" srcId="{0828A18A-788D-426B-8FFF-CFDFB38EC431}" destId="{DF31CCB0-9F4F-4B9E-A451-2526B2FC5ADF}" srcOrd="0" destOrd="0" presId="urn:microsoft.com/office/officeart/2018/2/layout/IconCircleList"/>
    <dgm:cxn modelId="{038A4736-69B0-45EF-8FA3-195680BD4C13}" type="presParOf" srcId="{DF31CCB0-9F4F-4B9E-A451-2526B2FC5ADF}" destId="{C5309B6B-CFB9-4A88-971A-733FC41E51A7}" srcOrd="0" destOrd="0" presId="urn:microsoft.com/office/officeart/2018/2/layout/IconCircleList"/>
    <dgm:cxn modelId="{A0DE98B0-D231-4484-B570-BE1FA89B76FE}" type="presParOf" srcId="{DF31CCB0-9F4F-4B9E-A451-2526B2FC5ADF}" destId="{98B484E3-14AA-4710-99DC-A23DE8DB6B8C}" srcOrd="1" destOrd="0" presId="urn:microsoft.com/office/officeart/2018/2/layout/IconCircleList"/>
    <dgm:cxn modelId="{0836889E-96F5-4424-8EF5-9D158157E3DA}" type="presParOf" srcId="{DF31CCB0-9F4F-4B9E-A451-2526B2FC5ADF}" destId="{5615AF5C-69C4-4745-ABF4-C6A033615E43}" srcOrd="2" destOrd="0" presId="urn:microsoft.com/office/officeart/2018/2/layout/IconCircleList"/>
    <dgm:cxn modelId="{34F3BA9A-6BA2-4AE7-AA80-3E186F0D1F87}" type="presParOf" srcId="{DF31CCB0-9F4F-4B9E-A451-2526B2FC5ADF}" destId="{9CFA8B48-863A-46A9-88A5-C60BEB125C0B}" srcOrd="3" destOrd="0" presId="urn:microsoft.com/office/officeart/2018/2/layout/IconCircleList"/>
    <dgm:cxn modelId="{E8729DE1-3D1A-4224-A5D1-34C9484D17F0}" type="presParOf" srcId="{0828A18A-788D-426B-8FFF-CFDFB38EC431}" destId="{C6340642-D185-42BC-8F27-8BAE1C451CCB}" srcOrd="1" destOrd="0" presId="urn:microsoft.com/office/officeart/2018/2/layout/IconCircleList"/>
    <dgm:cxn modelId="{4894DFC0-ACB5-43DC-A5D1-62BD13380A36}" type="presParOf" srcId="{0828A18A-788D-426B-8FFF-CFDFB38EC431}" destId="{AC6FD00F-80F6-402B-9CD8-067D987EDF73}" srcOrd="2" destOrd="0" presId="urn:microsoft.com/office/officeart/2018/2/layout/IconCircleList"/>
    <dgm:cxn modelId="{6354A564-00E5-49E2-BB9D-6A30C3D92C99}" type="presParOf" srcId="{AC6FD00F-80F6-402B-9CD8-067D987EDF73}" destId="{0C15330A-49B2-4D5A-AE52-791A39044E85}" srcOrd="0" destOrd="0" presId="urn:microsoft.com/office/officeart/2018/2/layout/IconCircleList"/>
    <dgm:cxn modelId="{996DC5E5-33C0-4D6D-9B89-85422F0CD6F0}" type="presParOf" srcId="{AC6FD00F-80F6-402B-9CD8-067D987EDF73}" destId="{224F857B-D63B-4AED-BE17-42C3C3269AED}" srcOrd="1" destOrd="0" presId="urn:microsoft.com/office/officeart/2018/2/layout/IconCircleList"/>
    <dgm:cxn modelId="{1CADB016-E3CD-4CDA-8537-AF9A4593D9D0}" type="presParOf" srcId="{AC6FD00F-80F6-402B-9CD8-067D987EDF73}" destId="{5A987F33-3C30-4E5B-A9F9-E9C90325B39E}" srcOrd="2" destOrd="0" presId="urn:microsoft.com/office/officeart/2018/2/layout/IconCircleList"/>
    <dgm:cxn modelId="{4EFC9D86-0A8C-4A2F-8EA3-8BEC48373CA6}" type="presParOf" srcId="{AC6FD00F-80F6-402B-9CD8-067D987EDF73}" destId="{93C34103-27A6-4C5A-AABD-4E95DD2C918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DB1CA-B2CE-4973-891A-FE12609A30B6}">
      <dsp:nvSpPr>
        <dsp:cNvPr id="0" name=""/>
        <dsp:cNvSpPr/>
      </dsp:nvSpPr>
      <dsp:spPr>
        <a:xfrm>
          <a:off x="0" y="2441"/>
          <a:ext cx="5722243" cy="12491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74A898-DB66-44C9-8E15-41E702554BC3}">
      <dsp:nvSpPr>
        <dsp:cNvPr id="0" name=""/>
        <dsp:cNvSpPr/>
      </dsp:nvSpPr>
      <dsp:spPr>
        <a:xfrm>
          <a:off x="377871" y="283503"/>
          <a:ext cx="687711" cy="6870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E5E2E7-4BBC-466C-8423-5D9CBA9A2796}">
      <dsp:nvSpPr>
        <dsp:cNvPr id="0" name=""/>
        <dsp:cNvSpPr/>
      </dsp:nvSpPr>
      <dsp:spPr>
        <a:xfrm>
          <a:off x="1443455" y="2441"/>
          <a:ext cx="4087181" cy="1250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332" tIns="132332" rIns="132332" bIns="13233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Products from farmed animals (meat and dairy) are among the most energy and greenhouse gas intensive food products.</a:t>
          </a:r>
        </a:p>
      </dsp:txBody>
      <dsp:txXfrm>
        <a:off x="1443455" y="2441"/>
        <a:ext cx="4087181" cy="1250384"/>
      </dsp:txXfrm>
    </dsp:sp>
    <dsp:sp modelId="{53F2C5AE-2D07-409D-9AE2-BB39A1B2B8D0}">
      <dsp:nvSpPr>
        <dsp:cNvPr id="0" name=""/>
        <dsp:cNvSpPr/>
      </dsp:nvSpPr>
      <dsp:spPr>
        <a:xfrm>
          <a:off x="0" y="1502902"/>
          <a:ext cx="5722243" cy="12491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D36FEE-0C12-4A77-AEC1-D948BC5346B9}">
      <dsp:nvSpPr>
        <dsp:cNvPr id="0" name=""/>
        <dsp:cNvSpPr/>
      </dsp:nvSpPr>
      <dsp:spPr>
        <a:xfrm>
          <a:off x="377871" y="1783964"/>
          <a:ext cx="687711" cy="6870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24094C-1929-4730-8DAE-06D3CDA63F0C}">
      <dsp:nvSpPr>
        <dsp:cNvPr id="0" name=""/>
        <dsp:cNvSpPr/>
      </dsp:nvSpPr>
      <dsp:spPr>
        <a:xfrm>
          <a:off x="1443455" y="1502902"/>
          <a:ext cx="4087181" cy="1250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332" tIns="132332" rIns="132332" bIns="13233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A </a:t>
          </a:r>
          <a:r>
            <a:rPr lang="en-US" sz="200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Livewell</a:t>
          </a:r>
          <a:r>
            <a:rPr lang="en-US" sz="20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 diet involves replacing more meat with plant-based foods and drinks.</a:t>
          </a:r>
        </a:p>
      </dsp:txBody>
      <dsp:txXfrm>
        <a:off x="1443455" y="1502902"/>
        <a:ext cx="4087181" cy="1250384"/>
      </dsp:txXfrm>
    </dsp:sp>
    <dsp:sp modelId="{6CF1AC20-F792-41D0-87CE-AD4686AC8179}">
      <dsp:nvSpPr>
        <dsp:cNvPr id="0" name=""/>
        <dsp:cNvSpPr/>
      </dsp:nvSpPr>
      <dsp:spPr>
        <a:xfrm>
          <a:off x="0" y="3003364"/>
          <a:ext cx="5722243" cy="12491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1B92B03-DDCF-4052-9FAD-1A5B737787BA}">
      <dsp:nvSpPr>
        <dsp:cNvPr id="0" name=""/>
        <dsp:cNvSpPr/>
      </dsp:nvSpPr>
      <dsp:spPr>
        <a:xfrm>
          <a:off x="377871" y="3284425"/>
          <a:ext cx="687711" cy="68703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87D420-62D5-4D29-A3B3-3DBDB42A438A}">
      <dsp:nvSpPr>
        <dsp:cNvPr id="0" name=""/>
        <dsp:cNvSpPr/>
      </dsp:nvSpPr>
      <dsp:spPr>
        <a:xfrm>
          <a:off x="1443455" y="3003364"/>
          <a:ext cx="4087181" cy="1250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332" tIns="132332" rIns="132332" bIns="13233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It’s a healthy and affordable diet which would lead to a 25% cut in greenhouse gas emissions from food production.</a:t>
          </a:r>
        </a:p>
      </dsp:txBody>
      <dsp:txXfrm>
        <a:off x="1443455" y="3003364"/>
        <a:ext cx="4087181" cy="12503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09B6B-CFB9-4A88-971A-733FC41E51A7}">
      <dsp:nvSpPr>
        <dsp:cNvPr id="0" name=""/>
        <dsp:cNvSpPr/>
      </dsp:nvSpPr>
      <dsp:spPr>
        <a:xfrm>
          <a:off x="2221049" y="785890"/>
          <a:ext cx="935444" cy="93544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B484E3-14AA-4710-99DC-A23DE8DB6B8C}">
      <dsp:nvSpPr>
        <dsp:cNvPr id="0" name=""/>
        <dsp:cNvSpPr/>
      </dsp:nvSpPr>
      <dsp:spPr>
        <a:xfrm>
          <a:off x="2438147" y="961678"/>
          <a:ext cx="542557" cy="5425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FA8B48-863A-46A9-88A5-C60BEB125C0B}">
      <dsp:nvSpPr>
        <dsp:cNvPr id="0" name=""/>
        <dsp:cNvSpPr/>
      </dsp:nvSpPr>
      <dsp:spPr>
        <a:xfrm>
          <a:off x="3403757" y="926703"/>
          <a:ext cx="2204975" cy="935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All food makes a journey from where it is grown/produced to your plate!</a:t>
          </a:r>
          <a:endParaRPr lang="en-US" sz="24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3403757" y="926703"/>
        <a:ext cx="2204975" cy="935444"/>
      </dsp:txXfrm>
    </dsp:sp>
    <dsp:sp modelId="{0C15330A-49B2-4D5A-AE52-791A39044E85}">
      <dsp:nvSpPr>
        <dsp:cNvPr id="0" name=""/>
        <dsp:cNvSpPr/>
      </dsp:nvSpPr>
      <dsp:spPr>
        <a:xfrm>
          <a:off x="5946122" y="785890"/>
          <a:ext cx="935444" cy="93544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4F857B-D63B-4AED-BE17-42C3C3269AED}">
      <dsp:nvSpPr>
        <dsp:cNvPr id="0" name=""/>
        <dsp:cNvSpPr/>
      </dsp:nvSpPr>
      <dsp:spPr>
        <a:xfrm>
          <a:off x="6142565" y="982334"/>
          <a:ext cx="542557" cy="5425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C34103-27A6-4C5A-AABD-4E95DD2C9181}">
      <dsp:nvSpPr>
        <dsp:cNvPr id="0" name=""/>
        <dsp:cNvSpPr/>
      </dsp:nvSpPr>
      <dsp:spPr>
        <a:xfrm>
          <a:off x="7029452" y="913457"/>
          <a:ext cx="2402850" cy="935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Choosing foods with fewer miles can help to reduce pollution and protect our planet.</a:t>
          </a:r>
          <a:endParaRPr lang="en-US" sz="24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7029452" y="913457"/>
        <a:ext cx="2402850" cy="935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9T15:31:55.91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F2287-D779-47FA-997E-E4AD5715F233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B182C-987D-4B25-B04A-ADC47BFFA0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415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Sustainability is a way of life that allows people to meet their needs and enjoy a good quality of life while allowing nature to thrive and protecting the planet for future generations </a:t>
            </a:r>
          </a:p>
          <a:p>
            <a:endParaRPr lang="en-US" dirty="0"/>
          </a:p>
          <a:p>
            <a:r>
              <a:rPr lang="en-US" dirty="0"/>
              <a:t>More info https://www.wwf.org.uk/get-involved/schools/resources/food-resources#resources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B182C-987D-4B25-B04A-ADC47BFFA02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69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Information from https://www.wwf.org.uk/sites/default/files/2016-10/Plant2Plate_Food_for_Thought.pdf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B182C-987D-4B25-B04A-ADC47BFFA02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776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 min 31 sec video and short quiz about food miles https://www.bbc.co.uk/bitesize/topics/zjr8mp3/articles/zjnxwnb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B182C-987D-4B25-B04A-ADC47BFFA02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142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679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996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3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120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262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12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433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07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12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99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7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6/22/2021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89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customXml" Target="../ink/ink1.xml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1.png"/><Relationship Id="rId4" Type="http://schemas.openxmlformats.org/officeDocument/2006/relationships/image" Target="../media/image5.emf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32259F-15A9-4024-9B9E-ECC946ABD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r>
              <a:rPr lang="en-GB" sz="7400"/>
              <a:t>Food For Thought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302532-89C6-45BB-ACB5-82A50D5A8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844" y="5034214"/>
            <a:ext cx="3734014" cy="1572768"/>
          </a:xfrm>
        </p:spPr>
        <p:txBody>
          <a:bodyPr>
            <a:normAutofit/>
          </a:bodyPr>
          <a:lstStyle/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Food and Sustainability</a:t>
            </a:r>
          </a:p>
        </p:txBody>
      </p:sp>
      <p:sp>
        <p:nvSpPr>
          <p:cNvPr id="45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8AAC44"/>
          </a:solidFill>
          <a:ln w="38100" cap="rnd">
            <a:solidFill>
              <a:srgbClr val="8AAC4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ssorted piles of beans and legumes">
            <a:extLst>
              <a:ext uri="{FF2B5EF4-FFF2-40B4-BE49-F238E27FC236}">
                <a16:creationId xmlns:a16="http://schemas.microsoft.com/office/drawing/2014/main" id="{BC21B360-1246-4DEF-A88C-95B9835A4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24" r="16523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1570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98FE0E0-D95D-46EF-A375-475D4DB0E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83D9C7-42DD-4092-8DBD-F7A1B45D0A12}"/>
              </a:ext>
            </a:extLst>
          </p:cNvPr>
          <p:cNvSpPr txBox="1"/>
          <p:nvPr/>
        </p:nvSpPr>
        <p:spPr>
          <a:xfrm>
            <a:off x="540465" y="223000"/>
            <a:ext cx="7313749" cy="11742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285750" indent="-285750"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atin typeface="+mj-lt"/>
                <a:ea typeface="+mj-ea"/>
                <a:cs typeface="+mj-cs"/>
              </a:rPr>
              <a:t>Why do we need food?</a:t>
            </a: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2D82A42F-AEBE-4065-9792-036A904D8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646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8AAC44"/>
          </a:solidFill>
          <a:ln w="38100" cap="rnd">
            <a:solidFill>
              <a:srgbClr val="8AAC4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Bowl of cereal">
            <a:extLst>
              <a:ext uri="{FF2B5EF4-FFF2-40B4-BE49-F238E27FC236}">
                <a16:creationId xmlns:a16="http://schemas.microsoft.com/office/drawing/2014/main" id="{2EAB17CC-62FD-4AE1-A5D4-6159B4BB73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94" r="31259"/>
          <a:stretch/>
        </p:blipFill>
        <p:spPr>
          <a:xfrm>
            <a:off x="8136753" y="0"/>
            <a:ext cx="4052199" cy="6857990"/>
          </a:xfrm>
          <a:custGeom>
            <a:avLst/>
            <a:gdLst/>
            <a:ahLst/>
            <a:cxnLst/>
            <a:rect l="l" t="t" r="r" b="b"/>
            <a:pathLst>
              <a:path w="4052199" h="6858000">
                <a:moveTo>
                  <a:pt x="25603" y="0"/>
                </a:moveTo>
                <a:lnTo>
                  <a:pt x="4052199" y="0"/>
                </a:lnTo>
                <a:lnTo>
                  <a:pt x="4052199" y="6858000"/>
                </a:lnTo>
                <a:lnTo>
                  <a:pt x="28079" y="6858000"/>
                </a:lnTo>
                <a:lnTo>
                  <a:pt x="37459" y="6497135"/>
                </a:lnTo>
                <a:cubicBezTo>
                  <a:pt x="37586" y="6492050"/>
                  <a:pt x="38603" y="6487092"/>
                  <a:pt x="38603" y="6482007"/>
                </a:cubicBezTo>
                <a:cubicBezTo>
                  <a:pt x="47502" y="6367973"/>
                  <a:pt x="52587" y="6253939"/>
                  <a:pt x="18135" y="6142702"/>
                </a:cubicBezTo>
                <a:cubicBezTo>
                  <a:pt x="15084" y="6132214"/>
                  <a:pt x="13495" y="6121344"/>
                  <a:pt x="13432" y="6110411"/>
                </a:cubicBezTo>
                <a:cubicBezTo>
                  <a:pt x="11690" y="6013324"/>
                  <a:pt x="15936" y="5916236"/>
                  <a:pt x="26145" y="5819669"/>
                </a:cubicBezTo>
                <a:cubicBezTo>
                  <a:pt x="31229" y="5760555"/>
                  <a:pt x="26017" y="5700423"/>
                  <a:pt x="42926" y="5641690"/>
                </a:cubicBezTo>
                <a:cubicBezTo>
                  <a:pt x="50337" y="5612565"/>
                  <a:pt x="54595" y="5582728"/>
                  <a:pt x="55638" y="5552700"/>
                </a:cubicBezTo>
                <a:cubicBezTo>
                  <a:pt x="60087" y="5479983"/>
                  <a:pt x="38603" y="5411588"/>
                  <a:pt x="18263" y="5343066"/>
                </a:cubicBezTo>
                <a:cubicBezTo>
                  <a:pt x="7456" y="5306707"/>
                  <a:pt x="-5384" y="5269459"/>
                  <a:pt x="2372" y="5231320"/>
                </a:cubicBezTo>
                <a:cubicBezTo>
                  <a:pt x="16076" y="5173655"/>
                  <a:pt x="23920" y="5114744"/>
                  <a:pt x="25763" y="5055502"/>
                </a:cubicBezTo>
                <a:cubicBezTo>
                  <a:pt x="25635" y="5012660"/>
                  <a:pt x="15338" y="4970962"/>
                  <a:pt x="18898" y="4928374"/>
                </a:cubicBezTo>
                <a:cubicBezTo>
                  <a:pt x="27073" y="4845715"/>
                  <a:pt x="29157" y="4762561"/>
                  <a:pt x="25127" y="4679584"/>
                </a:cubicBezTo>
                <a:cubicBezTo>
                  <a:pt x="25077" y="4646429"/>
                  <a:pt x="28776" y="4613376"/>
                  <a:pt x="36187" y="4581060"/>
                </a:cubicBezTo>
                <a:cubicBezTo>
                  <a:pt x="45493" y="4524043"/>
                  <a:pt x="47464" y="4466060"/>
                  <a:pt x="42036" y="4408547"/>
                </a:cubicBezTo>
                <a:cubicBezTo>
                  <a:pt x="36060" y="4341932"/>
                  <a:pt x="18263" y="4276334"/>
                  <a:pt x="13685" y="4209719"/>
                </a:cubicBezTo>
                <a:cubicBezTo>
                  <a:pt x="6694" y="4099371"/>
                  <a:pt x="16610" y="3989024"/>
                  <a:pt x="26398" y="3879186"/>
                </a:cubicBezTo>
                <a:cubicBezTo>
                  <a:pt x="34026" y="3808731"/>
                  <a:pt x="36060" y="3737781"/>
                  <a:pt x="32501" y="3667009"/>
                </a:cubicBezTo>
                <a:cubicBezTo>
                  <a:pt x="28051" y="3610818"/>
                  <a:pt x="21059" y="3554755"/>
                  <a:pt x="19788" y="3498437"/>
                </a:cubicBezTo>
                <a:cubicBezTo>
                  <a:pt x="17627" y="3398006"/>
                  <a:pt x="18390" y="3297701"/>
                  <a:pt x="24237" y="3197143"/>
                </a:cubicBezTo>
                <a:cubicBezTo>
                  <a:pt x="27162" y="3146928"/>
                  <a:pt x="32119" y="3096966"/>
                  <a:pt x="34026" y="3046242"/>
                </a:cubicBezTo>
                <a:cubicBezTo>
                  <a:pt x="35933" y="2995518"/>
                  <a:pt x="40001" y="2944413"/>
                  <a:pt x="28433" y="2894578"/>
                </a:cubicBezTo>
                <a:cubicBezTo>
                  <a:pt x="8855" y="2810038"/>
                  <a:pt x="23220" y="2725879"/>
                  <a:pt x="27415" y="2641593"/>
                </a:cubicBezTo>
                <a:cubicBezTo>
                  <a:pt x="29958" y="2589217"/>
                  <a:pt x="45214" y="2535568"/>
                  <a:pt x="31738" y="2484717"/>
                </a:cubicBezTo>
                <a:cubicBezTo>
                  <a:pt x="10507" y="2405008"/>
                  <a:pt x="24492" y="2326951"/>
                  <a:pt x="31738" y="2248513"/>
                </a:cubicBezTo>
                <a:cubicBezTo>
                  <a:pt x="40218" y="2174283"/>
                  <a:pt x="38768" y="2099252"/>
                  <a:pt x="27415" y="2025403"/>
                </a:cubicBezTo>
                <a:cubicBezTo>
                  <a:pt x="12986" y="1952165"/>
                  <a:pt x="12986" y="1876803"/>
                  <a:pt x="27415" y="1803565"/>
                </a:cubicBezTo>
                <a:cubicBezTo>
                  <a:pt x="39276" y="1743102"/>
                  <a:pt x="40598" y="1681038"/>
                  <a:pt x="31356" y="1620119"/>
                </a:cubicBezTo>
                <a:cubicBezTo>
                  <a:pt x="25127" y="1576514"/>
                  <a:pt x="13940" y="1533163"/>
                  <a:pt x="12414" y="1489558"/>
                </a:cubicBezTo>
                <a:cubicBezTo>
                  <a:pt x="9262" y="1398420"/>
                  <a:pt x="11118" y="1307167"/>
                  <a:pt x="18008" y="1216233"/>
                </a:cubicBezTo>
                <a:cubicBezTo>
                  <a:pt x="26017" y="1112496"/>
                  <a:pt x="41400" y="1009268"/>
                  <a:pt x="30721" y="904896"/>
                </a:cubicBezTo>
                <a:cubicBezTo>
                  <a:pt x="27162" y="869046"/>
                  <a:pt x="19661" y="833323"/>
                  <a:pt x="18771" y="797346"/>
                </a:cubicBezTo>
                <a:cubicBezTo>
                  <a:pt x="17118" y="730095"/>
                  <a:pt x="16737" y="663607"/>
                  <a:pt x="20169" y="593941"/>
                </a:cubicBezTo>
                <a:cubicBezTo>
                  <a:pt x="23602" y="524274"/>
                  <a:pt x="38348" y="451938"/>
                  <a:pt x="28433" y="383798"/>
                </a:cubicBezTo>
                <a:cubicBezTo>
                  <a:pt x="18516" y="315657"/>
                  <a:pt x="24873" y="248406"/>
                  <a:pt x="31229" y="181410"/>
                </a:cubicBezTo>
                <a:cubicBezTo>
                  <a:pt x="34344" y="149565"/>
                  <a:pt x="36410" y="118069"/>
                  <a:pt x="35854" y="86700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E86EB1-62ED-4783-AECB-D09AFF4AFBB2}"/>
              </a:ext>
            </a:extLst>
          </p:cNvPr>
          <p:cNvSpPr txBox="1"/>
          <p:nvPr/>
        </p:nvSpPr>
        <p:spPr>
          <a:xfrm>
            <a:off x="429889" y="1785312"/>
            <a:ext cx="650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It gives us the energy we need and the carbohydrates, fats, protein, vitamins and minerals to keep us healthy!</a:t>
            </a:r>
          </a:p>
          <a:p>
            <a:endParaRPr lang="en-GB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Food is a part of culture, and we can share it with our family and friends.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DFA1EE-C209-42E2-810D-09CD5066270F}"/>
              </a:ext>
            </a:extLst>
          </p:cNvPr>
          <p:cNvSpPr txBox="1"/>
          <p:nvPr/>
        </p:nvSpPr>
        <p:spPr>
          <a:xfrm>
            <a:off x="429889" y="4677853"/>
            <a:ext cx="62812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+mj-lt"/>
                <a:cs typeface="Calibri Light" panose="020F0302020204030204" pitchFamily="34" charset="0"/>
              </a:rPr>
              <a:t>BUT….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Our planet provides us with all our food and the way we grow, process and produce food can have an impact and put pressure on the environment!</a:t>
            </a:r>
          </a:p>
        </p:txBody>
      </p:sp>
    </p:spTree>
    <p:extLst>
      <p:ext uri="{BB962C8B-B14F-4D97-AF65-F5344CB8AC3E}">
        <p14:creationId xmlns:p14="http://schemas.microsoft.com/office/powerpoint/2010/main" val="22842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98FE0E0-D95D-46EF-A375-475D4DB0E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54B297-88EA-4D01-AE25-812400CC4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051" y="465881"/>
            <a:ext cx="7183120" cy="10499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Food and our Planet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2D82A42F-AEBE-4065-9792-036A904D8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646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8AAC44"/>
          </a:solidFill>
          <a:ln w="38100" cap="rnd">
            <a:solidFill>
              <a:srgbClr val="8AAC4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ross section of young plant and roots">
            <a:extLst>
              <a:ext uri="{FF2B5EF4-FFF2-40B4-BE49-F238E27FC236}">
                <a16:creationId xmlns:a16="http://schemas.microsoft.com/office/drawing/2014/main" id="{44136605-7EC2-4A77-9997-4A67762D81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365" r="7388"/>
          <a:stretch/>
        </p:blipFill>
        <p:spPr>
          <a:xfrm>
            <a:off x="8139803" y="10"/>
            <a:ext cx="4052199" cy="6857990"/>
          </a:xfrm>
          <a:custGeom>
            <a:avLst/>
            <a:gdLst/>
            <a:ahLst/>
            <a:cxnLst/>
            <a:rect l="l" t="t" r="r" b="b"/>
            <a:pathLst>
              <a:path w="4052199" h="6858000">
                <a:moveTo>
                  <a:pt x="25603" y="0"/>
                </a:moveTo>
                <a:lnTo>
                  <a:pt x="4052199" y="0"/>
                </a:lnTo>
                <a:lnTo>
                  <a:pt x="4052199" y="6858000"/>
                </a:lnTo>
                <a:lnTo>
                  <a:pt x="28079" y="6858000"/>
                </a:lnTo>
                <a:lnTo>
                  <a:pt x="37459" y="6497135"/>
                </a:lnTo>
                <a:cubicBezTo>
                  <a:pt x="37586" y="6492050"/>
                  <a:pt x="38603" y="6487092"/>
                  <a:pt x="38603" y="6482007"/>
                </a:cubicBezTo>
                <a:cubicBezTo>
                  <a:pt x="47502" y="6367973"/>
                  <a:pt x="52587" y="6253939"/>
                  <a:pt x="18135" y="6142702"/>
                </a:cubicBezTo>
                <a:cubicBezTo>
                  <a:pt x="15084" y="6132214"/>
                  <a:pt x="13495" y="6121344"/>
                  <a:pt x="13432" y="6110411"/>
                </a:cubicBezTo>
                <a:cubicBezTo>
                  <a:pt x="11690" y="6013324"/>
                  <a:pt x="15936" y="5916236"/>
                  <a:pt x="26145" y="5819669"/>
                </a:cubicBezTo>
                <a:cubicBezTo>
                  <a:pt x="31229" y="5760555"/>
                  <a:pt x="26017" y="5700423"/>
                  <a:pt x="42926" y="5641690"/>
                </a:cubicBezTo>
                <a:cubicBezTo>
                  <a:pt x="50337" y="5612565"/>
                  <a:pt x="54595" y="5582728"/>
                  <a:pt x="55638" y="5552700"/>
                </a:cubicBezTo>
                <a:cubicBezTo>
                  <a:pt x="60087" y="5479983"/>
                  <a:pt x="38603" y="5411588"/>
                  <a:pt x="18263" y="5343066"/>
                </a:cubicBezTo>
                <a:cubicBezTo>
                  <a:pt x="7456" y="5306707"/>
                  <a:pt x="-5384" y="5269459"/>
                  <a:pt x="2372" y="5231320"/>
                </a:cubicBezTo>
                <a:cubicBezTo>
                  <a:pt x="16076" y="5173655"/>
                  <a:pt x="23920" y="5114744"/>
                  <a:pt x="25763" y="5055502"/>
                </a:cubicBezTo>
                <a:cubicBezTo>
                  <a:pt x="25635" y="5012660"/>
                  <a:pt x="15338" y="4970962"/>
                  <a:pt x="18898" y="4928374"/>
                </a:cubicBezTo>
                <a:cubicBezTo>
                  <a:pt x="27073" y="4845715"/>
                  <a:pt x="29157" y="4762561"/>
                  <a:pt x="25127" y="4679584"/>
                </a:cubicBezTo>
                <a:cubicBezTo>
                  <a:pt x="25077" y="4646429"/>
                  <a:pt x="28776" y="4613376"/>
                  <a:pt x="36187" y="4581060"/>
                </a:cubicBezTo>
                <a:cubicBezTo>
                  <a:pt x="45493" y="4524043"/>
                  <a:pt x="47464" y="4466060"/>
                  <a:pt x="42036" y="4408547"/>
                </a:cubicBezTo>
                <a:cubicBezTo>
                  <a:pt x="36060" y="4341932"/>
                  <a:pt x="18263" y="4276334"/>
                  <a:pt x="13685" y="4209719"/>
                </a:cubicBezTo>
                <a:cubicBezTo>
                  <a:pt x="6694" y="4099371"/>
                  <a:pt x="16610" y="3989024"/>
                  <a:pt x="26398" y="3879186"/>
                </a:cubicBezTo>
                <a:cubicBezTo>
                  <a:pt x="34026" y="3808731"/>
                  <a:pt x="36060" y="3737781"/>
                  <a:pt x="32501" y="3667009"/>
                </a:cubicBezTo>
                <a:cubicBezTo>
                  <a:pt x="28051" y="3610818"/>
                  <a:pt x="21059" y="3554755"/>
                  <a:pt x="19788" y="3498437"/>
                </a:cubicBezTo>
                <a:cubicBezTo>
                  <a:pt x="17627" y="3398006"/>
                  <a:pt x="18390" y="3297701"/>
                  <a:pt x="24237" y="3197143"/>
                </a:cubicBezTo>
                <a:cubicBezTo>
                  <a:pt x="27162" y="3146928"/>
                  <a:pt x="32119" y="3096966"/>
                  <a:pt x="34026" y="3046242"/>
                </a:cubicBezTo>
                <a:cubicBezTo>
                  <a:pt x="35933" y="2995518"/>
                  <a:pt x="40001" y="2944413"/>
                  <a:pt x="28433" y="2894578"/>
                </a:cubicBezTo>
                <a:cubicBezTo>
                  <a:pt x="8855" y="2810038"/>
                  <a:pt x="23220" y="2725879"/>
                  <a:pt x="27415" y="2641593"/>
                </a:cubicBezTo>
                <a:cubicBezTo>
                  <a:pt x="29958" y="2589217"/>
                  <a:pt x="45214" y="2535568"/>
                  <a:pt x="31738" y="2484717"/>
                </a:cubicBezTo>
                <a:cubicBezTo>
                  <a:pt x="10507" y="2405008"/>
                  <a:pt x="24492" y="2326951"/>
                  <a:pt x="31738" y="2248513"/>
                </a:cubicBezTo>
                <a:cubicBezTo>
                  <a:pt x="40218" y="2174283"/>
                  <a:pt x="38768" y="2099252"/>
                  <a:pt x="27415" y="2025403"/>
                </a:cubicBezTo>
                <a:cubicBezTo>
                  <a:pt x="12986" y="1952165"/>
                  <a:pt x="12986" y="1876803"/>
                  <a:pt x="27415" y="1803565"/>
                </a:cubicBezTo>
                <a:cubicBezTo>
                  <a:pt x="39276" y="1743102"/>
                  <a:pt x="40598" y="1681038"/>
                  <a:pt x="31356" y="1620119"/>
                </a:cubicBezTo>
                <a:cubicBezTo>
                  <a:pt x="25127" y="1576514"/>
                  <a:pt x="13940" y="1533163"/>
                  <a:pt x="12414" y="1489558"/>
                </a:cubicBezTo>
                <a:cubicBezTo>
                  <a:pt x="9262" y="1398420"/>
                  <a:pt x="11118" y="1307167"/>
                  <a:pt x="18008" y="1216233"/>
                </a:cubicBezTo>
                <a:cubicBezTo>
                  <a:pt x="26017" y="1112496"/>
                  <a:pt x="41400" y="1009268"/>
                  <a:pt x="30721" y="904896"/>
                </a:cubicBezTo>
                <a:cubicBezTo>
                  <a:pt x="27162" y="869046"/>
                  <a:pt x="19661" y="833323"/>
                  <a:pt x="18771" y="797346"/>
                </a:cubicBezTo>
                <a:cubicBezTo>
                  <a:pt x="17118" y="730095"/>
                  <a:pt x="16737" y="663607"/>
                  <a:pt x="20169" y="593941"/>
                </a:cubicBezTo>
                <a:cubicBezTo>
                  <a:pt x="23602" y="524274"/>
                  <a:pt x="38348" y="451938"/>
                  <a:pt x="28433" y="383798"/>
                </a:cubicBezTo>
                <a:cubicBezTo>
                  <a:pt x="18516" y="315657"/>
                  <a:pt x="24873" y="248406"/>
                  <a:pt x="31229" y="181410"/>
                </a:cubicBezTo>
                <a:cubicBezTo>
                  <a:pt x="34344" y="149565"/>
                  <a:pt x="36410" y="118069"/>
                  <a:pt x="35854" y="86700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25AA26-B716-4A3F-BABC-3BDA003C002F}"/>
              </a:ext>
            </a:extLst>
          </p:cNvPr>
          <p:cNvSpPr txBox="1"/>
          <p:nvPr/>
        </p:nvSpPr>
        <p:spPr>
          <a:xfrm>
            <a:off x="361593" y="1919369"/>
            <a:ext cx="69523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60% of the world’s land surface is used in agriculture and food production.</a:t>
            </a:r>
          </a:p>
          <a:p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Food production is also responsible for 30% of global greenhouse gas emissions.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2F4D07-6737-4A1F-ACE6-CAD0C31D57EB}"/>
              </a:ext>
            </a:extLst>
          </p:cNvPr>
          <p:cNvSpPr txBox="1"/>
          <p:nvPr/>
        </p:nvSpPr>
        <p:spPr>
          <a:xfrm>
            <a:off x="611051" y="4999703"/>
            <a:ext cx="64534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Worldwide around a third of the food that’s grown is wasted. Households in the UK throw away 6.7m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tonnes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of food every year!</a:t>
            </a:r>
            <a:endParaRPr lang="en-GB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288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72D287-2410-4949-BE65-7C126C23D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548640"/>
            <a:ext cx="3595911" cy="5401586"/>
          </a:xfrm>
        </p:spPr>
        <p:txBody>
          <a:bodyPr>
            <a:normAutofit/>
          </a:bodyPr>
          <a:lstStyle/>
          <a:p>
            <a:r>
              <a:rPr lang="en-GB" sz="5400" dirty="0"/>
              <a:t>Food </a:t>
            </a:r>
            <a:br>
              <a:rPr lang="en-GB" sz="5400" dirty="0"/>
            </a:br>
            <a:r>
              <a:rPr lang="en-GB" sz="5400" dirty="0"/>
              <a:t>and the people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39411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8AAC44"/>
          </a:solidFill>
          <a:ln w="41275" cap="rnd">
            <a:solidFill>
              <a:srgbClr val="8AAC4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4BE2E8-FFD7-45EA-8A8F-5266F4AC3B02}"/>
              </a:ext>
            </a:extLst>
          </p:cNvPr>
          <p:cNvSpPr txBox="1"/>
          <p:nvPr/>
        </p:nvSpPr>
        <p:spPr>
          <a:xfrm>
            <a:off x="5122223" y="2352710"/>
            <a:ext cx="653302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We already produce enough food for this amount of people..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But the problem is what is grown, where it is grown and who it is for. </a:t>
            </a:r>
          </a:p>
          <a:p>
            <a:endParaRPr lang="en-GB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Close to 1 billion people in the world are undernourished.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Yet 65% of the world population live in countries where being overweight or obese kills.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7D4302-21AE-4CC7-8E66-9927FEFE02ED}"/>
              </a:ext>
            </a:extLst>
          </p:cNvPr>
          <p:cNvSpPr/>
          <p:nvPr/>
        </p:nvSpPr>
        <p:spPr>
          <a:xfrm>
            <a:off x="5122223" y="444396"/>
            <a:ext cx="6560457" cy="1463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The world’s population has doubled since 1960 and is predicted to keep increasing to 9 billion by 2050!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837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AA8976-292E-4F86-B60A-05670DCAB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839865"/>
            <a:ext cx="10909640" cy="9049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5600" dirty="0"/>
              <a:t>What is sustainability?</a:t>
            </a:r>
          </a:p>
        </p:txBody>
      </p:sp>
      <p:pic>
        <p:nvPicPr>
          <p:cNvPr id="5" name="Picture 4" descr="Vineyard lines on slopes">
            <a:extLst>
              <a:ext uri="{FF2B5EF4-FFF2-40B4-BE49-F238E27FC236}">
                <a16:creationId xmlns:a16="http://schemas.microsoft.com/office/drawing/2014/main" id="{D078513E-0E69-4ED4-97AB-05AA5AD979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52" r="22395" b="-1"/>
          <a:stretch/>
        </p:blipFill>
        <p:spPr>
          <a:xfrm>
            <a:off x="7924543" y="2349173"/>
            <a:ext cx="3916323" cy="39044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577762-A0DE-4068-B403-0D5CE43E93AB}"/>
              </a:ext>
            </a:extLst>
          </p:cNvPr>
          <p:cNvSpPr txBox="1"/>
          <p:nvPr/>
        </p:nvSpPr>
        <p:spPr>
          <a:xfrm>
            <a:off x="638881" y="2040835"/>
            <a:ext cx="63052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Being sustainable means:</a:t>
            </a:r>
          </a:p>
          <a:p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• caring for yourself </a:t>
            </a:r>
          </a:p>
          <a:p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• caring for each other – your family, friends, your school community and people in other countries</a:t>
            </a:r>
          </a:p>
          <a:p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• caring for nature and the environment now and for the future.</a:t>
            </a:r>
          </a:p>
          <a:p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AAF6D0-D29D-4B08-8775-755FA97AD362}"/>
              </a:ext>
            </a:extLst>
          </p:cNvPr>
          <p:cNvSpPr/>
          <p:nvPr/>
        </p:nvSpPr>
        <p:spPr>
          <a:xfrm>
            <a:off x="638882" y="4669757"/>
            <a:ext cx="6305258" cy="1583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Sustainability is something we should all be aiming for in order to help protect the planet. </a:t>
            </a:r>
            <a:endParaRPr lang="en-GB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246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147B4-2837-4707-A9B6-08C132613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89" y="252046"/>
            <a:ext cx="7708167" cy="1011464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5400" dirty="0"/>
              <a:t>Plant based eating</a:t>
            </a:r>
          </a:p>
        </p:txBody>
      </p:sp>
      <p:sp>
        <p:nvSpPr>
          <p:cNvPr id="79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8AAC44"/>
          </a:solidFill>
          <a:ln w="38100" cap="rnd">
            <a:solidFill>
              <a:srgbClr val="8AAC4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1577C7-16F9-4E2C-9E0C-0B8ED17841ED}"/>
              </a:ext>
            </a:extLst>
          </p:cNvPr>
          <p:cNvSpPr txBox="1"/>
          <p:nvPr/>
        </p:nvSpPr>
        <p:spPr>
          <a:xfrm>
            <a:off x="630936" y="1358894"/>
            <a:ext cx="11944673" cy="8882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Remember the Eatwell Guide? This version shows a more specific guide to sustainable eating!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85" name="TextBox 7">
            <a:extLst>
              <a:ext uri="{FF2B5EF4-FFF2-40B4-BE49-F238E27FC236}">
                <a16:creationId xmlns:a16="http://schemas.microsoft.com/office/drawing/2014/main" id="{2DC32414-87D1-4A50-9F77-C8CDB5D7F9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8743533"/>
              </p:ext>
            </p:extLst>
          </p:nvPr>
        </p:nvGraphicFramePr>
        <p:xfrm>
          <a:off x="6179304" y="2034213"/>
          <a:ext cx="5722243" cy="4256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42199EBB-8FBE-4082-BF7D-91885F6FE7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1568" y="2143477"/>
            <a:ext cx="5727643" cy="403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62D3B-D0DD-463D-B0D0-50545A60D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/>
              <a:t>Food Miles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4F79864-B66F-4F59-888D-B8CD275CFF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3583810"/>
              </p:ext>
            </p:extLst>
          </p:nvPr>
        </p:nvGraphicFramePr>
        <p:xfrm>
          <a:off x="162232" y="1460091"/>
          <a:ext cx="11606981" cy="2507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4A5FD311-B45B-493B-A878-35512BD8859F}"/>
              </a:ext>
            </a:extLst>
          </p:cNvPr>
          <p:cNvSpPr/>
          <p:nvPr/>
        </p:nvSpPr>
        <p:spPr>
          <a:xfrm>
            <a:off x="168201" y="4113456"/>
            <a:ext cx="11855597" cy="2568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For example: Strawberries picked from a local farm have travelled few miles before they reach your plate, but oranges from Spain have been transported by plane and lorry to the supermarket. </a:t>
            </a:r>
          </a:p>
          <a:p>
            <a:r>
              <a:rPr lang="en-GB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Remember to add how you travelled to the shop, was it by car or bus? These create carbon emissions too!</a:t>
            </a:r>
          </a:p>
          <a:p>
            <a:endParaRPr lang="en-GB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https://www.bbc.co.uk/bitesize/topics/zjr8mp3/articles/zjnxwnb</a:t>
            </a:r>
          </a:p>
        </p:txBody>
      </p:sp>
    </p:spTree>
    <p:extLst>
      <p:ext uri="{BB962C8B-B14F-4D97-AF65-F5344CB8AC3E}">
        <p14:creationId xmlns:p14="http://schemas.microsoft.com/office/powerpoint/2010/main" val="254014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rgbClr val="8AAC44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A0CA5E-2F7B-48FE-BFCD-ECE06B0DE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15" y="936304"/>
            <a:ext cx="6248740" cy="2414488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5400" dirty="0"/>
              <a:t>Seasonal Foods- Spring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F8CC4-B025-4B6D-8C7C-83EF7F395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2993" y="943708"/>
            <a:ext cx="5254754" cy="529464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altLang="en-US" sz="24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Vegetables</a:t>
            </a:r>
          </a:p>
          <a:p>
            <a:pPr>
              <a:lnSpc>
                <a:spcPct val="100000"/>
              </a:lnSpc>
            </a:pPr>
            <a:r>
              <a:rPr lang="en-GB" alt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Cabbage, cucumber, </a:t>
            </a:r>
            <a:r>
              <a:rPr lang="en-GB" alt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pak</a:t>
            </a:r>
            <a:r>
              <a:rPr lang="en-GB" alt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choi , pepper, broccoli, broad beans, beetroot, parsnips, asparagus, lettuce, strawberries</a:t>
            </a:r>
          </a:p>
          <a:p>
            <a:pPr>
              <a:lnSpc>
                <a:spcPct val="100000"/>
              </a:lnSpc>
            </a:pPr>
            <a:r>
              <a:rPr lang="en-GB" altLang="en-US" sz="24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Fruit</a:t>
            </a:r>
          </a:p>
          <a:p>
            <a:pPr>
              <a:lnSpc>
                <a:spcPct val="100000"/>
              </a:lnSpc>
            </a:pPr>
            <a:r>
              <a:rPr lang="en-GB" alt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Bananas,  grapefruit, nectarines, apricot, cherries,  blueberries, rhubarb, figs, pineapple</a:t>
            </a:r>
          </a:p>
          <a:p>
            <a:pPr>
              <a:lnSpc>
                <a:spcPct val="100000"/>
              </a:lnSpc>
            </a:pPr>
            <a:r>
              <a:rPr lang="en-GB" altLang="en-US" sz="24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Meat</a:t>
            </a:r>
          </a:p>
          <a:p>
            <a:pPr>
              <a:lnSpc>
                <a:spcPct val="100000"/>
              </a:lnSpc>
            </a:pPr>
            <a:r>
              <a:rPr lang="en-GB" alt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Beef, chicken, lamb, pork</a:t>
            </a:r>
          </a:p>
          <a:p>
            <a:pPr>
              <a:lnSpc>
                <a:spcPct val="100000"/>
              </a:lnSpc>
            </a:pPr>
            <a:r>
              <a:rPr lang="en-GB" altLang="en-US" sz="24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Fish</a:t>
            </a:r>
          </a:p>
          <a:p>
            <a:pPr>
              <a:lnSpc>
                <a:spcPct val="100000"/>
              </a:lnSpc>
            </a:pPr>
            <a:r>
              <a:rPr lang="en-GB" alt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Halibut, kipper, salmon, tuna</a:t>
            </a:r>
            <a:endParaRPr lang="en-GB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A2649C-AA1B-4E5E-9BBF-9D7574279764}"/>
              </a:ext>
            </a:extLst>
          </p:cNvPr>
          <p:cNvSpPr/>
          <p:nvPr/>
        </p:nvSpPr>
        <p:spPr>
          <a:xfrm>
            <a:off x="522044" y="4942015"/>
            <a:ext cx="5572432" cy="150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Activity:</a:t>
            </a:r>
          </a:p>
          <a:p>
            <a:pPr algn="ctr">
              <a:spcAft>
                <a:spcPts val="600"/>
              </a:spcAft>
            </a:pPr>
            <a:r>
              <a:rPr lang="en-GB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Try to design a meal using a range of these foods!</a:t>
            </a:r>
          </a:p>
        </p:txBody>
      </p:sp>
    </p:spTree>
    <p:extLst>
      <p:ext uri="{BB962C8B-B14F-4D97-AF65-F5344CB8AC3E}">
        <p14:creationId xmlns:p14="http://schemas.microsoft.com/office/powerpoint/2010/main" val="147098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ketchyVTI">
  <a:themeElements>
    <a:clrScheme name="AnalogousFromDarkSeedLeftStep">
      <a:dk1>
        <a:srgbClr val="000000"/>
      </a:dk1>
      <a:lt1>
        <a:srgbClr val="FFFFFF"/>
      </a:lt1>
      <a:dk2>
        <a:srgbClr val="30271B"/>
      </a:dk2>
      <a:lt2>
        <a:srgbClr val="F1F0F3"/>
      </a:lt2>
      <a:accent1>
        <a:srgbClr val="8AAC44"/>
      </a:accent1>
      <a:accent2>
        <a:srgbClr val="AEA33A"/>
      </a:accent2>
      <a:accent3>
        <a:srgbClr val="C3874D"/>
      </a:accent3>
      <a:accent4>
        <a:srgbClr val="B1443B"/>
      </a:accent4>
      <a:accent5>
        <a:srgbClr val="C34D75"/>
      </a:accent5>
      <a:accent6>
        <a:srgbClr val="B13B95"/>
      </a:accent6>
      <a:hlink>
        <a:srgbClr val="C1475D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AF1E60301F9845965A45A9FFC27309" ma:contentTypeVersion="13" ma:contentTypeDescription="Create a new document." ma:contentTypeScope="" ma:versionID="beb3f1ce79c4cff16823ccbf050527ea">
  <xsd:schema xmlns:xsd="http://www.w3.org/2001/XMLSchema" xmlns:xs="http://www.w3.org/2001/XMLSchema" xmlns:p="http://schemas.microsoft.com/office/2006/metadata/properties" xmlns:ns2="35e34062-2793-41eb-9d5f-953cc31a6407" xmlns:ns3="362f5b62-f04e-4597-9160-e41e0f668a60" targetNamespace="http://schemas.microsoft.com/office/2006/metadata/properties" ma:root="true" ma:fieldsID="f089f271170e51f0dbd996cfc8c203e2" ns2:_="" ns3:_="">
    <xsd:import namespace="35e34062-2793-41eb-9d5f-953cc31a6407"/>
    <xsd:import namespace="362f5b62-f04e-4597-9160-e41e0f668a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e34062-2793-41eb-9d5f-953cc31a64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2f5b62-f04e-4597-9160-e41e0f668a6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63C1A5C-BEE5-4C58-9AEC-FF44817D0B4D}"/>
</file>

<file path=customXml/itemProps2.xml><?xml version="1.0" encoding="utf-8"?>
<ds:datastoreItem xmlns:ds="http://schemas.openxmlformats.org/officeDocument/2006/customXml" ds:itemID="{BDFB24BA-AF8D-4282-A255-7F26A2AF8722}"/>
</file>

<file path=customXml/itemProps3.xml><?xml version="1.0" encoding="utf-8"?>
<ds:datastoreItem xmlns:ds="http://schemas.openxmlformats.org/officeDocument/2006/customXml" ds:itemID="{97ADACA7-D27B-4BAC-BE79-D2802C246459}"/>
</file>

<file path=docProps/app.xml><?xml version="1.0" encoding="utf-8"?>
<Properties xmlns="http://schemas.openxmlformats.org/officeDocument/2006/extended-properties" xmlns:vt="http://schemas.openxmlformats.org/officeDocument/2006/docPropsVTypes">
  <TotalTime>4797</TotalTime>
  <Words>659</Words>
  <Application>Microsoft Office PowerPoint</Application>
  <PresentationFormat>Widescreen</PresentationFormat>
  <Paragraphs>60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Modern Love</vt:lpstr>
      <vt:lpstr>The Hand</vt:lpstr>
      <vt:lpstr>SketchyVTI</vt:lpstr>
      <vt:lpstr>Food For Thought</vt:lpstr>
      <vt:lpstr>PowerPoint Presentation</vt:lpstr>
      <vt:lpstr>Food and our Planet</vt:lpstr>
      <vt:lpstr>Food  and the people</vt:lpstr>
      <vt:lpstr>What is sustainability?</vt:lpstr>
      <vt:lpstr>Plant based eating</vt:lpstr>
      <vt:lpstr>Food Miles</vt:lpstr>
      <vt:lpstr>Seasonal Foods- Spring 2021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For Thought</dc:title>
  <dc:creator>Burley, Olivia (Student)</dc:creator>
  <cp:lastModifiedBy>Lisa Aldwinckle</cp:lastModifiedBy>
  <cp:revision>29</cp:revision>
  <dcterms:created xsi:type="dcterms:W3CDTF">2021-05-16T08:00:52Z</dcterms:created>
  <dcterms:modified xsi:type="dcterms:W3CDTF">2021-06-22T09:17:50Z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0x010100D9AF1E60301F9845965A45A9FFC27309</vt:lpwstr>
  </property>
</Properties>
</file>