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sldIdLst>
    <p:sldId id="256" r:id="rId2"/>
    <p:sldId id="257" r:id="rId3"/>
    <p:sldId id="261" r:id="rId4"/>
    <p:sldId id="262" r:id="rId5"/>
    <p:sldId id="258" r:id="rId6"/>
    <p:sldId id="259" r:id="rId7"/>
    <p:sldId id="264" r:id="rId8"/>
    <p:sldId id="260"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9822B-67B9-974B-9030-43B4C596458D}" v="81" dt="2021-03-05T15:55:54.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3"/>
  </p:normalViewPr>
  <p:slideViewPr>
    <p:cSldViewPr snapToGrid="0" snapToObjects="1">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6/22/2021</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962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6/22/2021</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2076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6/22/2021</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663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6/22/2021</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0430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6/22/2021</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0047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6/22/2021</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9709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6/22/2021</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2503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6/22/2021</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4319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6/22/2021</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6835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6/22/2021</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8060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6/22/2021</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716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6/22/2021</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317569275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9" r:id="rId6"/>
    <p:sldLayoutId id="2147483754" r:id="rId7"/>
    <p:sldLayoutId id="2147483755" r:id="rId8"/>
    <p:sldLayoutId id="2147483756" r:id="rId9"/>
    <p:sldLayoutId id="2147483758" r:id="rId10"/>
    <p:sldLayoutId id="214748375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hyperlink" Target="https://www.foodforlife.org.uk/commissioners/cooking-training-and-consultancy"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foodforlife.org.uk/schools/what-can-you-do/get-cooking" TargetMode="External"/><Relationship Id="rId5" Type="http://schemas.openxmlformats.org/officeDocument/2006/relationships/hyperlink" Target="https://www.foodforlife.org.uk/schools/what-can-you-do/get-growing" TargetMode="External"/><Relationship Id="rId4" Type="http://schemas.openxmlformats.org/officeDocument/2006/relationships/hyperlink" Target="https://www.bbcgoodfood.com/recip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Zje8utWgRH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ronavirus: How quarantine cooking became our anxiety outlet during a  pandemic - Vox">
            <a:extLst>
              <a:ext uri="{FF2B5EF4-FFF2-40B4-BE49-F238E27FC236}">
                <a16:creationId xmlns:a16="http://schemas.microsoft.com/office/drawing/2014/main" id="{0434284A-70C9-F443-B8A1-B2C3D5330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07" r="28950" b="1"/>
          <a:stretch/>
        </p:blipFill>
        <p:spPr bwMode="auto">
          <a:xfrm>
            <a:off x="1291634" y="1148747"/>
            <a:ext cx="4793260" cy="4227387"/>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1029" name="Group 72">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74" name="Rectangle 73">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4">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031" name="Rectangle 76">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39C7D-B3C0-1644-B514-26B4112CCE43}"/>
              </a:ext>
            </a:extLst>
          </p:cNvPr>
          <p:cNvSpPr>
            <a:spLocks noGrp="1"/>
          </p:cNvSpPr>
          <p:nvPr>
            <p:ph type="ctrTitle"/>
          </p:nvPr>
        </p:nvSpPr>
        <p:spPr>
          <a:xfrm>
            <a:off x="7012297" y="786880"/>
            <a:ext cx="4203323" cy="3596201"/>
          </a:xfrm>
        </p:spPr>
        <p:txBody>
          <a:bodyPr>
            <a:normAutofit/>
          </a:bodyPr>
          <a:lstStyle/>
          <a:p>
            <a:r>
              <a:rPr lang="en-GB" sz="3300" dirty="0"/>
              <a:t>cooking&amp; growing activities</a:t>
            </a:r>
            <a:br>
              <a:rPr lang="en-GB" sz="3300" dirty="0"/>
            </a:br>
            <a:endParaRPr lang="en-GB" sz="3300" dirty="0"/>
          </a:p>
        </p:txBody>
      </p:sp>
      <p:sp>
        <p:nvSpPr>
          <p:cNvPr id="79"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3" name="Freeform: Shape 8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5" name="Freeform: Shape 84">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7" name="Oval 86">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Oval 88">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92" name="Freeform: Shape 9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110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Oval 11">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rker">
            <a:extLst>
              <a:ext uri="{FF2B5EF4-FFF2-40B4-BE49-F238E27FC236}">
                <a16:creationId xmlns:a16="http://schemas.microsoft.com/office/drawing/2014/main" id="{6FFE649C-ED76-4B10-AD72-ED37B7A2AE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9471" y="941355"/>
            <a:ext cx="2601592" cy="2601592"/>
          </a:xfrm>
          <a:prstGeom prst="rect">
            <a:avLst/>
          </a:prstGeom>
        </p:spPr>
      </p:pic>
      <p:grpSp>
        <p:nvGrpSpPr>
          <p:cNvPr id="14" name="Group 13">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15" name="Oval 14">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8" name="Oval 17">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033F4-985D-4840-B5AF-A84F3227632B}"/>
              </a:ext>
            </a:extLst>
          </p:cNvPr>
          <p:cNvSpPr>
            <a:spLocks noGrp="1"/>
          </p:cNvSpPr>
          <p:nvPr>
            <p:ph type="title"/>
          </p:nvPr>
        </p:nvSpPr>
        <p:spPr>
          <a:xfrm>
            <a:off x="702591" y="3404608"/>
            <a:ext cx="3520789" cy="2666087"/>
          </a:xfrm>
        </p:spPr>
        <p:txBody>
          <a:bodyPr vert="horz" lIns="91440" tIns="45720" rIns="91440" bIns="45720" rtlCol="0" anchor="ctr">
            <a:normAutofit/>
          </a:bodyPr>
          <a:lstStyle/>
          <a:p>
            <a:pPr algn="ctr"/>
            <a:r>
              <a:rPr lang="en-US"/>
              <a:t>Further resources</a:t>
            </a:r>
          </a:p>
        </p:txBody>
      </p:sp>
      <p:grpSp>
        <p:nvGrpSpPr>
          <p:cNvPr id="20"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21" name="Freeform: Shape 20">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25" name="Freeform: Shape 24">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16D32435-4E0A-7341-A452-1423F751F727}"/>
              </a:ext>
            </a:extLst>
          </p:cNvPr>
          <p:cNvSpPr txBox="1"/>
          <p:nvPr/>
        </p:nvSpPr>
        <p:spPr>
          <a:xfrm>
            <a:off x="6514638" y="1611179"/>
            <a:ext cx="5677362" cy="374459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dirty="0">
                <a:hlinkClick r:id="rId4"/>
              </a:rPr>
              <a:t>https://www.bbcgoodfood.com/recipes</a:t>
            </a:r>
            <a:endParaRPr lang="en-US" b="1" dirty="0"/>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b="1" dirty="0">
                <a:hlinkClick r:id="rId5"/>
              </a:rPr>
              <a:t>https://www.foodforlife.org.uk/schools/what-can-you-do/get-growing</a:t>
            </a:r>
            <a:endParaRPr lang="en-US" b="1" dirty="0"/>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b="1" dirty="0">
                <a:hlinkClick r:id="rId6"/>
              </a:rPr>
              <a:t>https://www.foodforlife.org.uk/schools/what-can-you-do/get-cooking</a:t>
            </a:r>
            <a:endParaRPr lang="en-US" b="1" dirty="0"/>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b="1" dirty="0">
                <a:hlinkClick r:id="rId7"/>
              </a:rPr>
              <a:t>https://www.foodforlife.org.uk/commissioners/cooking-training-and-consultancy</a:t>
            </a:r>
            <a:endParaRPr lang="en-US" b="1" dirty="0"/>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endParaRPr lang="en-US" b="1" dirty="0"/>
          </a:p>
        </p:txBody>
      </p:sp>
    </p:spTree>
    <p:extLst>
      <p:ext uri="{BB962C8B-B14F-4D97-AF65-F5344CB8AC3E}">
        <p14:creationId xmlns:p14="http://schemas.microsoft.com/office/powerpoint/2010/main" val="49810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B227D13F-E920-3D4B-8176-B9B3ED048DC6}"/>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sz="2800" cap="all" dirty="0">
                <a:latin typeface="Rockwell" panose="02060603020205020403" pitchFamily="18" charset="77"/>
              </a:rPr>
              <a:t>Why grow your own food?</a:t>
            </a:r>
          </a:p>
        </p:txBody>
      </p:sp>
      <p:sp>
        <p:nvSpPr>
          <p:cNvPr id="141" name="Freeform: Shape 140">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43" name="Freeform: Shape 142">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4" name="TextBox 3">
            <a:extLst>
              <a:ext uri="{FF2B5EF4-FFF2-40B4-BE49-F238E27FC236}">
                <a16:creationId xmlns:a16="http://schemas.microsoft.com/office/drawing/2014/main" id="{4A85DB14-5992-0C49-AFFA-C9A970B0B2E2}"/>
              </a:ext>
            </a:extLst>
          </p:cNvPr>
          <p:cNvSpPr txBox="1"/>
          <p:nvPr/>
        </p:nvSpPr>
        <p:spPr>
          <a:xfrm>
            <a:off x="2114550" y="2125737"/>
            <a:ext cx="4905929" cy="4203626"/>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Ensures you consume fresh and healthy food</a:t>
            </a:r>
          </a:p>
          <a:p>
            <a:pPr marL="285750" indent="-228600">
              <a:lnSpc>
                <a:spcPct val="90000"/>
              </a:lnSpc>
              <a:spcAft>
                <a:spcPts val="600"/>
              </a:spcAft>
              <a:buFont typeface="Arial" panose="020B0604020202020204" pitchFamily="34" charset="0"/>
              <a:buChar char="•"/>
            </a:pPr>
            <a:r>
              <a:rPr lang="en-US" sz="2000" dirty="0"/>
              <a:t>Potentially includes more nutrients than shop bought food</a:t>
            </a:r>
          </a:p>
          <a:p>
            <a:pPr marL="285750" indent="-228600">
              <a:lnSpc>
                <a:spcPct val="90000"/>
              </a:lnSpc>
              <a:spcAft>
                <a:spcPts val="600"/>
              </a:spcAft>
              <a:buFont typeface="Arial" panose="020B0604020202020204" pitchFamily="34" charset="0"/>
              <a:buChar char="•"/>
            </a:pPr>
            <a:r>
              <a:rPr lang="en-US" sz="2000" dirty="0"/>
              <a:t>Can develop a new hobby</a:t>
            </a:r>
          </a:p>
          <a:p>
            <a:pPr marL="285750" indent="-228600">
              <a:lnSpc>
                <a:spcPct val="90000"/>
              </a:lnSpc>
              <a:spcAft>
                <a:spcPts val="600"/>
              </a:spcAft>
              <a:buFont typeface="Arial" panose="020B0604020202020204" pitchFamily="34" charset="0"/>
              <a:buChar char="•"/>
            </a:pPr>
            <a:r>
              <a:rPr lang="en-US" sz="2000" dirty="0"/>
              <a:t>Can be cheaper than buying from a shop</a:t>
            </a:r>
          </a:p>
          <a:p>
            <a:pPr marL="285750" indent="-228600">
              <a:lnSpc>
                <a:spcPct val="90000"/>
              </a:lnSpc>
              <a:spcAft>
                <a:spcPts val="600"/>
              </a:spcAft>
              <a:buFont typeface="Arial" panose="020B0604020202020204" pitchFamily="34" charset="0"/>
              <a:buChar char="•"/>
            </a:pPr>
            <a:r>
              <a:rPr lang="en-US" sz="2000" dirty="0"/>
              <a:t>Keeps you active</a:t>
            </a:r>
          </a:p>
          <a:p>
            <a:pPr marL="285750" indent="-228600">
              <a:lnSpc>
                <a:spcPct val="90000"/>
              </a:lnSpc>
              <a:spcAft>
                <a:spcPts val="600"/>
              </a:spcAft>
              <a:buFont typeface="Arial" panose="020B0604020202020204" pitchFamily="34" charset="0"/>
              <a:buChar char="•"/>
            </a:pPr>
            <a:r>
              <a:rPr lang="en-US" sz="2000" dirty="0"/>
              <a:t>Better for the environment</a:t>
            </a:r>
          </a:p>
          <a:p>
            <a:pPr marL="285750" indent="-228600">
              <a:lnSpc>
                <a:spcPct val="90000"/>
              </a:lnSpc>
              <a:spcAft>
                <a:spcPts val="600"/>
              </a:spcAft>
              <a:buFont typeface="Arial" panose="020B0604020202020204" pitchFamily="34" charset="0"/>
              <a:buChar char="•"/>
            </a:pPr>
            <a:r>
              <a:rPr lang="en-US" sz="2000" dirty="0"/>
              <a:t>Can even increase your vitamin D levels on a sunny day</a:t>
            </a:r>
          </a:p>
          <a:p>
            <a:pPr marL="285750" indent="-228600">
              <a:lnSpc>
                <a:spcPct val="90000"/>
              </a:lnSpc>
              <a:spcAft>
                <a:spcPts val="600"/>
              </a:spcAft>
              <a:buFont typeface="Arial" panose="020B0604020202020204" pitchFamily="34" charset="0"/>
              <a:buChar char="•"/>
            </a:pPr>
            <a:endParaRPr lang="en-US" dirty="0"/>
          </a:p>
        </p:txBody>
      </p:sp>
      <p:sp>
        <p:nvSpPr>
          <p:cNvPr id="145" name="Freeform: Shape 144">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7" name="Freeform: Shape 146">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Freeform: Shape 148">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52" name="Picture 4" descr="Growing Food In Different Climate Zones | Survivopedia">
            <a:extLst>
              <a:ext uri="{FF2B5EF4-FFF2-40B4-BE49-F238E27FC236}">
                <a16:creationId xmlns:a16="http://schemas.microsoft.com/office/drawing/2014/main" id="{367FA83E-7F8E-844A-89A7-76AA6392F0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25" r="15924" b="-1"/>
          <a:stretch/>
        </p:blipFill>
        <p:spPr bwMode="auto">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grpSp>
        <p:nvGrpSpPr>
          <p:cNvPr id="151"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152" name="Freeform: Shape 151">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8223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B227D13F-E920-3D4B-8176-B9B3ED048DC6}"/>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sz="2800" cap="all" dirty="0">
                <a:latin typeface="Rockwell" panose="02060603020205020403" pitchFamily="18" charset="77"/>
              </a:rPr>
              <a:t>How does growing food help your schoolwork?</a:t>
            </a:r>
          </a:p>
        </p:txBody>
      </p:sp>
      <p:sp>
        <p:nvSpPr>
          <p:cNvPr id="194" name="Freeform: Shape 19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95" name="Freeform: Shape 19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4" name="TextBox 3">
            <a:extLst>
              <a:ext uri="{FF2B5EF4-FFF2-40B4-BE49-F238E27FC236}">
                <a16:creationId xmlns:a16="http://schemas.microsoft.com/office/drawing/2014/main" id="{4A85DB14-5992-0C49-AFFA-C9A970B0B2E2}"/>
              </a:ext>
            </a:extLst>
          </p:cNvPr>
          <p:cNvSpPr txBox="1"/>
          <p:nvPr/>
        </p:nvSpPr>
        <p:spPr>
          <a:xfrm>
            <a:off x="1976585" y="2473877"/>
            <a:ext cx="4463623" cy="4044463"/>
          </a:xfrm>
          <a:prstGeom prst="rect">
            <a:avLst/>
          </a:prstGeom>
        </p:spPr>
        <p:txBody>
          <a:bodyPr vert="horz" lIns="91440" tIns="45720" rIns="91440" bIns="45720" rtlCol="0">
            <a:normAutofit/>
          </a:bodyPr>
          <a:lstStyle/>
          <a:p>
            <a:pPr marL="57150">
              <a:lnSpc>
                <a:spcPct val="90000"/>
              </a:lnSpc>
              <a:spcAft>
                <a:spcPts val="600"/>
              </a:spcAft>
            </a:pPr>
            <a:endParaRPr lang="en-GB" dirty="0"/>
          </a:p>
          <a:p>
            <a:pPr marL="57150">
              <a:lnSpc>
                <a:spcPct val="90000"/>
              </a:lnSpc>
              <a:spcAft>
                <a:spcPts val="600"/>
              </a:spcAft>
            </a:pPr>
            <a:r>
              <a:rPr lang="en-US" dirty="0"/>
              <a:t> </a:t>
            </a:r>
          </a:p>
          <a:p>
            <a:pPr marL="285750" indent="-228600">
              <a:lnSpc>
                <a:spcPct val="90000"/>
              </a:lnSpc>
              <a:spcAft>
                <a:spcPts val="600"/>
              </a:spcAft>
              <a:buFont typeface="Arial" panose="020B0604020202020204" pitchFamily="34" charset="0"/>
              <a:buChar char="•"/>
            </a:pPr>
            <a:endParaRPr lang="en-US" dirty="0"/>
          </a:p>
        </p:txBody>
      </p:sp>
      <p:sp>
        <p:nvSpPr>
          <p:cNvPr id="196" name="Freeform: Shape 195">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97" name="Freeform: Shape 196">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Freeform: Shape 197">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50" name="Picture 2" descr="Maths Schoolwork Photos - Free &amp; Royalty-Free Stock Photos from Dreamstime">
            <a:extLst>
              <a:ext uri="{FF2B5EF4-FFF2-40B4-BE49-F238E27FC236}">
                <a16:creationId xmlns:a16="http://schemas.microsoft.com/office/drawing/2014/main" id="{07BB95F8-C6E1-D94B-A017-86CD6DCDD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43" r="14006" b="-2"/>
          <a:stretch/>
        </p:blipFill>
        <p:spPr bwMode="auto">
          <a:xfrm>
            <a:off x="701846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grpSp>
        <p:nvGrpSpPr>
          <p:cNvPr id="19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00" name="Freeform: Shape 19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Oval 4">
            <a:extLst>
              <a:ext uri="{FF2B5EF4-FFF2-40B4-BE49-F238E27FC236}">
                <a16:creationId xmlns:a16="http://schemas.microsoft.com/office/drawing/2014/main" id="{8F639CE9-70B5-B74E-8B2B-99E23700993A}"/>
              </a:ext>
            </a:extLst>
          </p:cNvPr>
          <p:cNvSpPr/>
          <p:nvPr/>
        </p:nvSpPr>
        <p:spPr>
          <a:xfrm>
            <a:off x="6283976" y="5149366"/>
            <a:ext cx="2132817" cy="1708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Better attention levels = Better learning</a:t>
            </a:r>
          </a:p>
        </p:txBody>
      </p:sp>
      <p:sp>
        <p:nvSpPr>
          <p:cNvPr id="34" name="Oval 33">
            <a:extLst>
              <a:ext uri="{FF2B5EF4-FFF2-40B4-BE49-F238E27FC236}">
                <a16:creationId xmlns:a16="http://schemas.microsoft.com/office/drawing/2014/main" id="{BC3CC03E-5C6F-B74E-9401-03EC0109D8A5}"/>
              </a:ext>
            </a:extLst>
          </p:cNvPr>
          <p:cNvSpPr/>
          <p:nvPr/>
        </p:nvSpPr>
        <p:spPr>
          <a:xfrm>
            <a:off x="3453430" y="3429503"/>
            <a:ext cx="2352434" cy="2223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gn="ctr">
              <a:lnSpc>
                <a:spcPct val="90000"/>
              </a:lnSpc>
              <a:spcAft>
                <a:spcPts val="600"/>
              </a:spcAft>
            </a:pPr>
            <a:r>
              <a:rPr lang="en-GB" sz="1700" dirty="0">
                <a:ln w="0"/>
                <a:solidFill>
                  <a:schemeClr val="tx1"/>
                </a:solidFill>
                <a:effectLst>
                  <a:outerShdw blurRad="38100" dist="19050" dir="2700000" algn="tl" rotWithShape="0">
                    <a:schemeClr val="dk1">
                      <a:alpha val="40000"/>
                    </a:schemeClr>
                  </a:outerShdw>
                </a:effectLst>
              </a:rPr>
              <a:t>Improved levels of health and wellbeing are associated with better levels of attention in class.</a:t>
            </a:r>
          </a:p>
        </p:txBody>
      </p:sp>
      <p:sp>
        <p:nvSpPr>
          <p:cNvPr id="35" name="Oval 34">
            <a:extLst>
              <a:ext uri="{FF2B5EF4-FFF2-40B4-BE49-F238E27FC236}">
                <a16:creationId xmlns:a16="http://schemas.microsoft.com/office/drawing/2014/main" id="{E58D3E85-5DB7-DE49-BF80-564BF6DDD344}"/>
              </a:ext>
            </a:extLst>
          </p:cNvPr>
          <p:cNvSpPr/>
          <p:nvPr/>
        </p:nvSpPr>
        <p:spPr>
          <a:xfrm>
            <a:off x="1116127" y="2134221"/>
            <a:ext cx="1861854" cy="1866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gn="ctr">
              <a:lnSpc>
                <a:spcPct val="90000"/>
              </a:lnSpc>
              <a:spcAft>
                <a:spcPts val="600"/>
              </a:spcAft>
            </a:pPr>
            <a:r>
              <a:rPr lang="en-US" dirty="0">
                <a:ln w="0"/>
                <a:solidFill>
                  <a:schemeClr val="tx1"/>
                </a:solidFill>
                <a:effectLst>
                  <a:outerShdw blurRad="38100" dist="19050" dir="2700000" algn="tl" rotWithShape="0">
                    <a:schemeClr val="dk1">
                      <a:alpha val="40000"/>
                    </a:schemeClr>
                  </a:outerShdw>
                </a:effectLst>
              </a:rPr>
              <a:t>Growing food as a pupil can </a:t>
            </a:r>
            <a:r>
              <a:rPr lang="en-GB" dirty="0">
                <a:ln w="0"/>
                <a:solidFill>
                  <a:schemeClr val="tx1"/>
                </a:solidFill>
                <a:effectLst>
                  <a:outerShdw blurRad="38100" dist="19050" dir="2700000" algn="tl" rotWithShape="0">
                    <a:schemeClr val="dk1">
                      <a:alpha val="40000"/>
                    </a:schemeClr>
                  </a:outerShdw>
                </a:effectLst>
              </a:rPr>
              <a:t>improve health and wellbeing. </a:t>
            </a:r>
          </a:p>
        </p:txBody>
      </p:sp>
      <p:pic>
        <p:nvPicPr>
          <p:cNvPr id="8" name="Graphic 7" descr="Arrow: Rotate right outline">
            <a:extLst>
              <a:ext uri="{FF2B5EF4-FFF2-40B4-BE49-F238E27FC236}">
                <a16:creationId xmlns:a16="http://schemas.microsoft.com/office/drawing/2014/main" id="{C5AF599F-157B-EA46-94F6-AFD3DD243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843306" flipH="1">
            <a:off x="4948555" y="5740964"/>
            <a:ext cx="1001629" cy="914400"/>
          </a:xfrm>
          <a:prstGeom prst="rect">
            <a:avLst/>
          </a:prstGeom>
        </p:spPr>
      </p:pic>
      <p:pic>
        <p:nvPicPr>
          <p:cNvPr id="39" name="Graphic 38" descr="Arrow: Rotate right outline">
            <a:extLst>
              <a:ext uri="{FF2B5EF4-FFF2-40B4-BE49-F238E27FC236}">
                <a16:creationId xmlns:a16="http://schemas.microsoft.com/office/drawing/2014/main" id="{C71C3E8F-4DD5-DD4D-801F-A7FA5A1C6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65388">
            <a:off x="3302991" y="2220468"/>
            <a:ext cx="1043655" cy="1043655"/>
          </a:xfrm>
          <a:prstGeom prst="rect">
            <a:avLst/>
          </a:prstGeom>
        </p:spPr>
      </p:pic>
    </p:spTree>
    <p:extLst>
      <p:ext uri="{BB962C8B-B14F-4D97-AF65-F5344CB8AC3E}">
        <p14:creationId xmlns:p14="http://schemas.microsoft.com/office/powerpoint/2010/main" val="6943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74" name="Freeform: Shape 73">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80" name="Oval 79">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82" name="Rectangle 81">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Learner Confidence Leads to Increased Competence">
            <a:extLst>
              <a:ext uri="{FF2B5EF4-FFF2-40B4-BE49-F238E27FC236}">
                <a16:creationId xmlns:a16="http://schemas.microsoft.com/office/drawing/2014/main" id="{82518CD9-DB24-7840-A8E4-64DAA1CF3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54" b="-4"/>
          <a:stretch/>
        </p:blipFill>
        <p:spPr bwMode="auto">
          <a:xfrm>
            <a:off x="1291634" y="1148747"/>
            <a:ext cx="4793260" cy="4227387"/>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85" name="Rectangle 84">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88" name="Rectangle 87">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DA559-9188-E048-A2EE-83703020C1FE}"/>
              </a:ext>
            </a:extLst>
          </p:cNvPr>
          <p:cNvSpPr>
            <a:spLocks noGrp="1"/>
          </p:cNvSpPr>
          <p:nvPr>
            <p:ph type="title"/>
          </p:nvPr>
        </p:nvSpPr>
        <p:spPr>
          <a:xfrm>
            <a:off x="7016901" y="1148747"/>
            <a:ext cx="4203323" cy="4226791"/>
          </a:xfrm>
        </p:spPr>
        <p:txBody>
          <a:bodyPr vert="horz" lIns="91440" tIns="45720" rIns="91440" bIns="45720" rtlCol="0" anchor="b">
            <a:noAutofit/>
          </a:bodyPr>
          <a:lstStyle/>
          <a:p>
            <a:pPr algn="ctr"/>
            <a:r>
              <a:rPr lang="en-US" sz="2800" b="1" i="1" cap="all" dirty="0">
                <a:latin typeface="Rockwell" panose="02060603020205020403" pitchFamily="18" charset="77"/>
                <a:ea typeface="Source Sans Pro SemiBold" panose="020B0603030403020204" pitchFamily="34" charset="0"/>
              </a:rPr>
              <a:t>"Growing activity increased self-esteem and confidence, especially in pupils who didn’t flourish in other aspects of school life."</a:t>
            </a:r>
            <a:br>
              <a:rPr lang="en-US" sz="2800" b="1" cap="all" dirty="0">
                <a:latin typeface="Rockwell" panose="02060603020205020403" pitchFamily="18" charset="77"/>
                <a:ea typeface="Source Sans Pro SemiBold" panose="020B0603030403020204" pitchFamily="34" charset="0"/>
              </a:rPr>
            </a:br>
            <a:endParaRPr lang="en-US" sz="2800" b="1" cap="all" dirty="0">
              <a:latin typeface="Rockwell" panose="02060603020205020403" pitchFamily="18" charset="77"/>
              <a:ea typeface="Source Sans Pro SemiBold" panose="020B0603030403020204" pitchFamily="34" charset="0"/>
            </a:endParaRPr>
          </a:p>
        </p:txBody>
      </p:sp>
      <p:sp>
        <p:nvSpPr>
          <p:cNvPr id="90"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2"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4" name="Freeform: Shape 9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96" name="Freeform: Shape 95">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98" name="Oval 9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Oval 99">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2"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103" name="Freeform: Shape 102">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C8D41FF1-3E0A-3841-A0CA-D0CA57BBC75E}"/>
              </a:ext>
            </a:extLst>
          </p:cNvPr>
          <p:cNvSpPr txBox="1"/>
          <p:nvPr/>
        </p:nvSpPr>
        <p:spPr>
          <a:xfrm>
            <a:off x="7840059" y="5657671"/>
            <a:ext cx="2654894" cy="1200329"/>
          </a:xfrm>
          <a:prstGeom prst="rect">
            <a:avLst/>
          </a:prstGeom>
          <a:noFill/>
        </p:spPr>
        <p:txBody>
          <a:bodyPr wrap="none" rtlCol="0">
            <a:spAutoFit/>
          </a:bodyPr>
          <a:lstStyle/>
          <a:p>
            <a:pPr fontAlgn="ctr"/>
            <a:r>
              <a:rPr lang="en-GB" b="1" dirty="0"/>
              <a:t>Cree Report (2011, p.35)</a:t>
            </a:r>
            <a:endParaRPr lang="en-GB" dirty="0"/>
          </a:p>
          <a:p>
            <a:br>
              <a:rPr lang="en-GB" dirty="0"/>
            </a:br>
            <a:endParaRPr lang="en-GB" dirty="0"/>
          </a:p>
          <a:p>
            <a:endParaRPr lang="en-GB" dirty="0"/>
          </a:p>
        </p:txBody>
      </p:sp>
    </p:spTree>
    <p:extLst>
      <p:ext uri="{BB962C8B-B14F-4D97-AF65-F5344CB8AC3E}">
        <p14:creationId xmlns:p14="http://schemas.microsoft.com/office/powerpoint/2010/main" val="155458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E959C010-EAAA-5840-8DD7-F429F5F79730}"/>
              </a:ext>
            </a:extLst>
          </p:cNvPr>
          <p:cNvSpPr>
            <a:spLocks noGrp="1"/>
          </p:cNvSpPr>
          <p:nvPr>
            <p:ph type="title"/>
          </p:nvPr>
        </p:nvSpPr>
        <p:spPr>
          <a:xfrm>
            <a:off x="2232252" y="633046"/>
            <a:ext cx="4463623" cy="1314996"/>
          </a:xfrm>
        </p:spPr>
        <p:txBody>
          <a:bodyPr anchor="b">
            <a:normAutofit/>
          </a:bodyPr>
          <a:lstStyle/>
          <a:p>
            <a:r>
              <a:rPr lang="en-GB" dirty="0">
                <a:latin typeface="Rockwell" panose="02060603020205020403" pitchFamily="18" charset="77"/>
              </a:rPr>
              <a:t>How to grow food?</a:t>
            </a:r>
          </a:p>
        </p:txBody>
      </p:sp>
      <p:sp>
        <p:nvSpPr>
          <p:cNvPr id="75" name="Freeform: Shape 7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77" name="Freeform: Shape 7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D9A2EB22-028D-F343-BE2F-159576336B91}"/>
              </a:ext>
            </a:extLst>
          </p:cNvPr>
          <p:cNvSpPr>
            <a:spLocks noGrp="1"/>
          </p:cNvSpPr>
          <p:nvPr>
            <p:ph idx="1"/>
          </p:nvPr>
        </p:nvSpPr>
        <p:spPr>
          <a:xfrm>
            <a:off x="1320699" y="2332665"/>
            <a:ext cx="5612382" cy="3892290"/>
          </a:xfrm>
        </p:spPr>
        <p:txBody>
          <a:bodyPr>
            <a:normAutofit/>
          </a:bodyPr>
          <a:lstStyle/>
          <a:p>
            <a:pPr marL="0" indent="0">
              <a:buNone/>
            </a:pPr>
            <a:r>
              <a:rPr lang="en-GB" sz="2400" dirty="0"/>
              <a:t>1. Find the perfect spot</a:t>
            </a:r>
          </a:p>
          <a:p>
            <a:pPr>
              <a:buFont typeface="Wingdings" pitchFamily="2" charset="2"/>
              <a:buChar char="Ø"/>
            </a:pPr>
            <a:r>
              <a:rPr lang="en-GB" sz="1600" dirty="0"/>
              <a:t>Perhaps section off a corner of your garden</a:t>
            </a:r>
          </a:p>
          <a:p>
            <a:pPr>
              <a:buFont typeface="Wingdings" pitchFamily="2" charset="2"/>
              <a:buChar char="Ø"/>
            </a:pPr>
            <a:r>
              <a:rPr lang="en-GB" sz="1600" dirty="0"/>
              <a:t>Gather small containers from a garden centre or supermarket</a:t>
            </a:r>
          </a:p>
          <a:p>
            <a:pPr marL="0" indent="0">
              <a:buNone/>
            </a:pPr>
            <a:r>
              <a:rPr lang="en-GB" sz="2400" dirty="0"/>
              <a:t>2. Plan in advance</a:t>
            </a:r>
          </a:p>
          <a:p>
            <a:pPr>
              <a:buFont typeface="Wingdings" pitchFamily="2" charset="2"/>
              <a:buChar char="Ø"/>
            </a:pPr>
            <a:r>
              <a:rPr lang="en-GB" sz="1600" dirty="0"/>
              <a:t>Fruit and vegetables tend to have their own season where they will be most ripe and tasty</a:t>
            </a:r>
          </a:p>
          <a:p>
            <a:pPr>
              <a:buFont typeface="Wingdings" pitchFamily="2" charset="2"/>
              <a:buChar char="Ø"/>
            </a:pPr>
            <a:r>
              <a:rPr lang="en-GB" sz="1600" dirty="0"/>
              <a:t>Make a plan/diary when you will grow foods throughout the year</a:t>
            </a:r>
          </a:p>
          <a:p>
            <a:pPr marL="0" indent="0">
              <a:buNone/>
            </a:pPr>
            <a:r>
              <a:rPr lang="en-GB" sz="2400" dirty="0"/>
              <a:t>3. Mix it up</a:t>
            </a:r>
          </a:p>
          <a:p>
            <a:pPr>
              <a:buFont typeface="Wingdings" pitchFamily="2" charset="2"/>
              <a:buChar char="Ø"/>
            </a:pPr>
            <a:r>
              <a:rPr lang="en-GB" sz="1600" dirty="0"/>
              <a:t>Varying the food you grow will keep you excited and you will learn much more.</a:t>
            </a:r>
          </a:p>
          <a:p>
            <a:pPr>
              <a:buFont typeface="Wingdings" pitchFamily="2" charset="2"/>
              <a:buChar char="Ø"/>
            </a:pPr>
            <a:endParaRPr lang="en-GB" sz="1000" dirty="0"/>
          </a:p>
          <a:p>
            <a:pPr marL="0" indent="0">
              <a:buNone/>
            </a:pPr>
            <a:endParaRPr lang="en-GB" sz="1200" dirty="0"/>
          </a:p>
        </p:txBody>
      </p:sp>
      <p:sp>
        <p:nvSpPr>
          <p:cNvPr id="79" name="Freeform: Shape 78">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1" name="Freeform: Shape 8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Freeform: Shape 82">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26" name="Picture 2" descr="5 Common Vegetables You Can Easily Grow In Your Home Garden - NDTV Food">
            <a:extLst>
              <a:ext uri="{FF2B5EF4-FFF2-40B4-BE49-F238E27FC236}">
                <a16:creationId xmlns:a16="http://schemas.microsoft.com/office/drawing/2014/main" id="{91793BB8-F3B0-3342-A8DE-D7014ED39F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26" r="31175" b="5840"/>
          <a:stretch/>
        </p:blipFill>
        <p:spPr bwMode="auto">
          <a:xfrm>
            <a:off x="7020480" y="871280"/>
            <a:ext cx="4415738" cy="415792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grpSp>
        <p:nvGrpSpPr>
          <p:cNvPr id="8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86" name="Freeform: Shape 8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3174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A5F033F4-985D-4840-B5AF-A84F3227632B}"/>
              </a:ext>
            </a:extLst>
          </p:cNvPr>
          <p:cNvSpPr>
            <a:spLocks noGrp="1"/>
          </p:cNvSpPr>
          <p:nvPr>
            <p:ph type="title"/>
          </p:nvPr>
        </p:nvSpPr>
        <p:spPr>
          <a:xfrm>
            <a:off x="2232252" y="633046"/>
            <a:ext cx="4463623" cy="1314996"/>
          </a:xfrm>
        </p:spPr>
        <p:txBody>
          <a:bodyPr anchor="b">
            <a:normAutofit/>
          </a:bodyPr>
          <a:lstStyle/>
          <a:p>
            <a:r>
              <a:rPr lang="en-GB" sz="4000" dirty="0">
                <a:latin typeface="Rockwell" panose="02060603020205020403" pitchFamily="18" charset="77"/>
              </a:rPr>
              <a:t>Easy vegetables to grow at home</a:t>
            </a:r>
            <a:endParaRPr lang="en-GB" sz="4100" dirty="0">
              <a:latin typeface="Rockwell" panose="02060603020205020403" pitchFamily="18" charset="77"/>
            </a:endParaRPr>
          </a:p>
        </p:txBody>
      </p:sp>
      <p:sp>
        <p:nvSpPr>
          <p:cNvPr id="75" name="Freeform: Shape 7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77" name="Freeform: Shape 7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79" name="Freeform: Shape 78">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1" name="Freeform: Shape 8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Freeform: Shape 82">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26" name="Picture 2" descr="Growing vegetables at home: here's what to grow - The English Garden">
            <a:extLst>
              <a:ext uri="{FF2B5EF4-FFF2-40B4-BE49-F238E27FC236}">
                <a16:creationId xmlns:a16="http://schemas.microsoft.com/office/drawing/2014/main" id="{6153DA59-9F49-E84F-AE80-6D5386710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94" r="2807" b="2"/>
          <a:stretch/>
        </p:blipFill>
        <p:spPr bwMode="auto">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grpSp>
        <p:nvGrpSpPr>
          <p:cNvPr id="8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86" name="Freeform: Shape 8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D0604118-9079-084D-AE53-D25786B69417}"/>
              </a:ext>
            </a:extLst>
          </p:cNvPr>
          <p:cNvSpPr txBox="1"/>
          <p:nvPr/>
        </p:nvSpPr>
        <p:spPr>
          <a:xfrm>
            <a:off x="1925252" y="2087110"/>
            <a:ext cx="2285900"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t>Beetroots</a:t>
            </a:r>
          </a:p>
          <a:p>
            <a:pPr marL="285750" indent="-285750">
              <a:buFont typeface="Arial" panose="020B0604020202020204" pitchFamily="34" charset="0"/>
              <a:buChar char="•"/>
            </a:pPr>
            <a:r>
              <a:rPr lang="en-GB" sz="2400" dirty="0"/>
              <a:t>Potatoes</a:t>
            </a:r>
          </a:p>
          <a:p>
            <a:pPr marL="285750" indent="-285750">
              <a:buFont typeface="Arial" panose="020B0604020202020204" pitchFamily="34" charset="0"/>
              <a:buChar char="•"/>
            </a:pPr>
            <a:r>
              <a:rPr lang="en-GB" sz="2400" dirty="0"/>
              <a:t>Carrots</a:t>
            </a:r>
          </a:p>
          <a:p>
            <a:pPr marL="285750" indent="-285750">
              <a:buFont typeface="Arial" panose="020B0604020202020204" pitchFamily="34" charset="0"/>
              <a:buChar char="•"/>
            </a:pPr>
            <a:r>
              <a:rPr lang="en-GB" sz="2400" dirty="0"/>
              <a:t>Eggplant </a:t>
            </a:r>
          </a:p>
          <a:p>
            <a:pPr marL="285750" indent="-285750">
              <a:buFont typeface="Arial" panose="020B0604020202020204" pitchFamily="34" charset="0"/>
              <a:buChar char="•"/>
            </a:pPr>
            <a:r>
              <a:rPr lang="en-GB" sz="2400" dirty="0"/>
              <a:t>Radishes</a:t>
            </a:r>
          </a:p>
          <a:p>
            <a:pPr marL="285750" indent="-285750">
              <a:buFont typeface="Arial" panose="020B0604020202020204" pitchFamily="34" charset="0"/>
              <a:buChar char="•"/>
            </a:pPr>
            <a:r>
              <a:rPr lang="en-GB" sz="2400" dirty="0"/>
              <a:t>Swiss chard</a:t>
            </a:r>
          </a:p>
          <a:p>
            <a:pPr marL="285750" indent="-285750">
              <a:buFont typeface="Arial" panose="020B0604020202020204" pitchFamily="34" charset="0"/>
              <a:buChar char="•"/>
            </a:pPr>
            <a:r>
              <a:rPr lang="en-GB" sz="2400" dirty="0"/>
              <a:t>Green onion</a:t>
            </a:r>
          </a:p>
          <a:p>
            <a:pPr marL="285750" indent="-285750">
              <a:buFont typeface="Arial" panose="020B0604020202020204" pitchFamily="34" charset="0"/>
              <a:buChar char="•"/>
            </a:pPr>
            <a:r>
              <a:rPr lang="en-GB" sz="2400" dirty="0"/>
              <a:t>Spinach</a:t>
            </a:r>
          </a:p>
          <a:p>
            <a:pPr marL="285750" indent="-285750">
              <a:buFont typeface="Arial" panose="020B0604020202020204" pitchFamily="34" charset="0"/>
              <a:buChar char="•"/>
            </a:pPr>
            <a:r>
              <a:rPr lang="en-GB" sz="2400" dirty="0"/>
              <a:t>Lettuce</a:t>
            </a:r>
          </a:p>
          <a:p>
            <a:pPr marL="285750" indent="-285750">
              <a:buFont typeface="Arial" panose="020B0604020202020204" pitchFamily="34" charset="0"/>
              <a:buChar char="•"/>
            </a:pPr>
            <a:r>
              <a:rPr lang="en-GB" sz="2400" dirty="0"/>
              <a:t>Herbs</a:t>
            </a:r>
          </a:p>
        </p:txBody>
      </p:sp>
    </p:spTree>
    <p:extLst>
      <p:ext uri="{BB962C8B-B14F-4D97-AF65-F5344CB8AC3E}">
        <p14:creationId xmlns:p14="http://schemas.microsoft.com/office/powerpoint/2010/main" val="381004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No Backyard? No Problem. 10 Of The Easiest Vegetables You Can Grow In Containers">
            <a:hlinkClick r:id="" action="ppaction://media"/>
            <a:extLst>
              <a:ext uri="{FF2B5EF4-FFF2-40B4-BE49-F238E27FC236}">
                <a16:creationId xmlns:a16="http://schemas.microsoft.com/office/drawing/2014/main" id="{8770CF65-0714-3C4D-9C97-524F9E1C6053}"/>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10215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2" name="Oval 31">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f">
            <a:extLst>
              <a:ext uri="{FF2B5EF4-FFF2-40B4-BE49-F238E27FC236}">
                <a16:creationId xmlns:a16="http://schemas.microsoft.com/office/drawing/2014/main" id="{482EA146-5BEB-4E75-BEA4-2B6380146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9471" y="941355"/>
            <a:ext cx="2601592" cy="2601592"/>
          </a:xfrm>
          <a:prstGeom prst="rect">
            <a:avLst/>
          </a:prstGeom>
        </p:spPr>
      </p:pic>
      <p:grpSp>
        <p:nvGrpSpPr>
          <p:cNvPr id="34" name="Group 33">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35" name="Oval 34">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38" name="Oval 37">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033F4-985D-4840-B5AF-A84F3227632B}"/>
              </a:ext>
            </a:extLst>
          </p:cNvPr>
          <p:cNvSpPr>
            <a:spLocks noGrp="1"/>
          </p:cNvSpPr>
          <p:nvPr>
            <p:ph type="title"/>
          </p:nvPr>
        </p:nvSpPr>
        <p:spPr>
          <a:xfrm>
            <a:off x="702591" y="3404608"/>
            <a:ext cx="3520789" cy="2666087"/>
          </a:xfrm>
        </p:spPr>
        <p:txBody>
          <a:bodyPr>
            <a:normAutofit/>
          </a:bodyPr>
          <a:lstStyle/>
          <a:p>
            <a:pPr algn="ctr"/>
            <a:r>
              <a:rPr lang="en-US" cap="all">
                <a:latin typeface="Rockwell" panose="02060603020205020403" pitchFamily="18" charset="77"/>
              </a:rPr>
              <a:t>Why cook your own food?</a:t>
            </a:r>
            <a:endParaRPr lang="en-GB"/>
          </a:p>
        </p:txBody>
      </p:sp>
      <p:grpSp>
        <p:nvGrpSpPr>
          <p:cNvPr id="40"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41" name="Freeform: Shape 40">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44"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45" name="Freeform: Shape 44">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A29607A-6361-C049-9C5A-166B356A26F3}"/>
              </a:ext>
            </a:extLst>
          </p:cNvPr>
          <p:cNvSpPr>
            <a:spLocks noGrp="1"/>
          </p:cNvSpPr>
          <p:nvPr>
            <p:ph idx="1"/>
          </p:nvPr>
        </p:nvSpPr>
        <p:spPr>
          <a:xfrm>
            <a:off x="6477270" y="1130845"/>
            <a:ext cx="5567093" cy="5227093"/>
          </a:xfrm>
        </p:spPr>
        <p:txBody>
          <a:bodyPr>
            <a:normAutofit fontScale="92500"/>
          </a:bodyPr>
          <a:lstStyle/>
          <a:p>
            <a:r>
              <a:rPr lang="en-GB" sz="3200" dirty="0"/>
              <a:t>Gain valuable life skills</a:t>
            </a:r>
          </a:p>
          <a:p>
            <a:r>
              <a:rPr lang="en-GB" sz="3200" dirty="0"/>
              <a:t>Can develop a passion and could be a future career option</a:t>
            </a:r>
          </a:p>
          <a:p>
            <a:r>
              <a:rPr lang="en-GB" sz="3200" dirty="0"/>
              <a:t>Great way to explore new cultures</a:t>
            </a:r>
          </a:p>
          <a:p>
            <a:r>
              <a:rPr lang="en-GB" sz="3200" dirty="0"/>
              <a:t>Gain a sense of control</a:t>
            </a:r>
          </a:p>
          <a:p>
            <a:r>
              <a:rPr lang="en-GB" sz="3200" dirty="0"/>
              <a:t>Relieves stress</a:t>
            </a:r>
          </a:p>
          <a:p>
            <a:r>
              <a:rPr lang="en-GB" sz="3200" dirty="0"/>
              <a:t>Boosts energy</a:t>
            </a:r>
          </a:p>
          <a:p>
            <a:r>
              <a:rPr lang="en-GB" sz="3200" dirty="0"/>
              <a:t>Saves money</a:t>
            </a:r>
          </a:p>
          <a:p>
            <a:r>
              <a:rPr lang="en-GB" sz="3200" dirty="0"/>
              <a:t>Brings enjoyment</a:t>
            </a:r>
          </a:p>
        </p:txBody>
      </p:sp>
    </p:spTree>
    <p:extLst>
      <p:ext uri="{BB962C8B-B14F-4D97-AF65-F5344CB8AC3E}">
        <p14:creationId xmlns:p14="http://schemas.microsoft.com/office/powerpoint/2010/main" val="353546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Homemade Vegetable Soup Recipe">
            <a:extLst>
              <a:ext uri="{FF2B5EF4-FFF2-40B4-BE49-F238E27FC236}">
                <a16:creationId xmlns:a16="http://schemas.microsoft.com/office/drawing/2014/main" id="{FCE45C49-79D9-EB4A-BBF9-BB9584EF64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26" b="16289"/>
          <a:stretch/>
        </p:blipFill>
        <p:spPr bwMode="auto">
          <a:xfrm>
            <a:off x="2511713" y="3104705"/>
            <a:ext cx="3634674"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89C6B508-0B2C-4D80-99F6-BC8C9C693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74" name="Rectangle 73">
              <a:extLst>
                <a:ext uri="{FF2B5EF4-FFF2-40B4-BE49-F238E27FC236}">
                  <a16:creationId xmlns:a16="http://schemas.microsoft.com/office/drawing/2014/main" id="{EA54034F-F9B1-4048-9AEF-C7AB99053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583F029-E06B-49B5-9779-2E8CEFD77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7" name="Rectangle 7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033F4-985D-4840-B5AF-A84F3227632B}"/>
              </a:ext>
            </a:extLst>
          </p:cNvPr>
          <p:cNvSpPr>
            <a:spLocks noGrp="1"/>
          </p:cNvSpPr>
          <p:nvPr>
            <p:ph type="title"/>
          </p:nvPr>
        </p:nvSpPr>
        <p:spPr>
          <a:xfrm>
            <a:off x="740584" y="859808"/>
            <a:ext cx="3543197" cy="2878986"/>
          </a:xfrm>
        </p:spPr>
        <p:txBody>
          <a:bodyPr vert="horz" lIns="91440" tIns="45720" rIns="91440" bIns="45720" rtlCol="0" anchor="ctr">
            <a:normAutofit/>
          </a:bodyPr>
          <a:lstStyle/>
          <a:p>
            <a:pPr algn="ctr"/>
            <a:r>
              <a:rPr lang="en-US" dirty="0"/>
              <a:t>Easy meal to cook at home</a:t>
            </a:r>
          </a:p>
        </p:txBody>
      </p:sp>
      <p:grpSp>
        <p:nvGrpSpPr>
          <p:cNvPr id="79"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tx1"/>
          </a:solidFill>
        </p:grpSpPr>
        <p:sp>
          <p:nvSpPr>
            <p:cNvPr id="80" name="Freeform: Shape 79">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83" name="Graphic 38">
            <a:extLst>
              <a:ext uri="{FF2B5EF4-FFF2-40B4-BE49-F238E27FC236}">
                <a16:creationId xmlns:a16="http://schemas.microsoft.com/office/drawing/2014/main" id="{36C5CE76-F42E-4B75-84C4-A9B2C8CE8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tx1">
              <a:alpha val="60000"/>
            </a:schemeClr>
          </a:solidFill>
        </p:grpSpPr>
        <p:sp>
          <p:nvSpPr>
            <p:cNvPr id="84" name="Freeform: Shape 83">
              <a:extLst>
                <a:ext uri="{FF2B5EF4-FFF2-40B4-BE49-F238E27FC236}">
                  <a16:creationId xmlns:a16="http://schemas.microsoft.com/office/drawing/2014/main" id="{F62D2BF9-9B3C-4B4B-B525-BFABA8B44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5022D0D2-0602-4CB2-97D5-418641B4F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87"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rgbClr val="FFFFFF"/>
          </a:solidFill>
        </p:grpSpPr>
        <p:sp>
          <p:nvSpPr>
            <p:cNvPr id="88" name="Freeform: Shape 87">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02" name="Graphic 4">
            <a:extLst>
              <a:ext uri="{FF2B5EF4-FFF2-40B4-BE49-F238E27FC236}">
                <a16:creationId xmlns:a16="http://schemas.microsoft.com/office/drawing/2014/main" id="{DDFA5A3F-B050-4826-ACB4-F634DD12C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chemeClr val="tx1"/>
          </a:solidFill>
        </p:grpSpPr>
        <p:sp>
          <p:nvSpPr>
            <p:cNvPr id="103" name="Freeform: Shape 102">
              <a:extLst>
                <a:ext uri="{FF2B5EF4-FFF2-40B4-BE49-F238E27FC236}">
                  <a16:creationId xmlns:a16="http://schemas.microsoft.com/office/drawing/2014/main" id="{C45D7489-248E-4EB2-A887-30A9C396E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6BF832-C29A-4992-8772-6B33118C5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E06C84D-D026-40FC-A1FB-0482450B6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32D9620B-AA48-430C-BACC-01BF1B12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C7842E4-3E00-4846-B285-345F6B32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120E203-7898-4AE9-A9E5-F5C364415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6A5C8C3-E77D-410A-8D95-0B15B8E6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E9CE1FB-B266-47D2-A0AC-79D1DDBAA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8862FCB-5370-44C9-803F-017FF893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1EC218E-7E2A-4304-96EA-1A7AA046E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6904051-0B1B-4340-8A1F-FC345A50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D8B68CD-1F5B-4E19-A474-4290A738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219F1BA-F2AD-4C0B-B881-AF7702BFA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03D49950-A691-8F47-9137-0E27D359654B}"/>
              </a:ext>
            </a:extLst>
          </p:cNvPr>
          <p:cNvSpPr txBox="1"/>
          <p:nvPr/>
        </p:nvSpPr>
        <p:spPr>
          <a:xfrm>
            <a:off x="6475568" y="1253331"/>
            <a:ext cx="4974771" cy="4351338"/>
          </a:xfrm>
          <a:prstGeom prst="rect">
            <a:avLst/>
          </a:prstGeom>
        </p:spPr>
        <p:txBody>
          <a:bodyPr vert="horz" lIns="91440" tIns="45720" rIns="91440" bIns="45720" rtlCol="0">
            <a:normAutofit/>
          </a:bodyPr>
          <a:lstStyle/>
          <a:p>
            <a:pPr>
              <a:lnSpc>
                <a:spcPct val="90000"/>
              </a:lnSpc>
              <a:spcAft>
                <a:spcPts val="600"/>
              </a:spcAft>
            </a:pPr>
            <a:r>
              <a:rPr lang="en-US" b="1" dirty="0"/>
              <a:t>Vegetable soup: </a:t>
            </a:r>
          </a:p>
          <a:p>
            <a:pPr>
              <a:lnSpc>
                <a:spcPct val="90000"/>
              </a:lnSpc>
              <a:spcAft>
                <a:spcPts val="600"/>
              </a:spcAft>
            </a:pPr>
            <a:r>
              <a:rPr lang="en-US" dirty="0"/>
              <a:t>1. Sweat onions, carrots, and celery in olive oil and tomato paste. The tomato paste adds lots of flavor to the soup. You can also use some of the vegetables mentioned that are easy to grow.</a:t>
            </a:r>
          </a:p>
          <a:p>
            <a:pPr>
              <a:lnSpc>
                <a:spcPct val="90000"/>
              </a:lnSpc>
              <a:spcAft>
                <a:spcPts val="600"/>
              </a:spcAft>
            </a:pPr>
            <a:r>
              <a:rPr lang="en-US" dirty="0"/>
              <a:t>2. Add more </a:t>
            </a:r>
            <a:r>
              <a:rPr lang="en-GB" dirty="0"/>
              <a:t>flavour</a:t>
            </a:r>
            <a:r>
              <a:rPr lang="en-US" dirty="0"/>
              <a:t> with garlic, ground fennel seeds (or use other spices), pepper, and salt.</a:t>
            </a:r>
          </a:p>
          <a:p>
            <a:pPr>
              <a:lnSpc>
                <a:spcPct val="90000"/>
              </a:lnSpc>
              <a:spcAft>
                <a:spcPts val="600"/>
              </a:spcAft>
            </a:pPr>
            <a:r>
              <a:rPr lang="en-US" dirty="0"/>
              <a:t>3. Pour in vegetable or chicken stock, a can of diced tomatoes, potatoes, cabbage, and bay leaves.</a:t>
            </a:r>
          </a:p>
          <a:p>
            <a:pPr>
              <a:lnSpc>
                <a:spcPct val="90000"/>
              </a:lnSpc>
              <a:spcAft>
                <a:spcPts val="600"/>
              </a:spcAft>
            </a:pPr>
            <a:r>
              <a:rPr lang="en-US" dirty="0"/>
              <a:t>4. Simmer until the veggies are tender (about 20 minutes).</a:t>
            </a:r>
          </a:p>
          <a:p>
            <a:pPr>
              <a:lnSpc>
                <a:spcPct val="90000"/>
              </a:lnSpc>
              <a:spcAft>
                <a:spcPts val="600"/>
              </a:spcAft>
            </a:pPr>
            <a:r>
              <a:rPr lang="en-US" dirty="0"/>
              <a:t>5. Add frozen peas and cook five more minutes.</a:t>
            </a:r>
          </a:p>
          <a:p>
            <a:pPr>
              <a:lnSpc>
                <a:spcPct val="90000"/>
              </a:lnSpc>
              <a:spcAft>
                <a:spcPts val="600"/>
              </a:spcAft>
            </a:pPr>
            <a:r>
              <a:rPr lang="en-US" dirty="0"/>
              <a:t>6. Season to taste with more salt, pepper, and a little acid like apple cider vinegar or lemon juice.</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965709603"/>
      </p:ext>
    </p:extLst>
  </p:cSld>
  <p:clrMapOvr>
    <a:masterClrMapping/>
  </p:clrMapOvr>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13" ma:contentTypeDescription="Create a new document." ma:contentTypeScope="" ma:versionID="beb3f1ce79c4cff16823ccbf050527ea">
  <xsd:schema xmlns:xsd="http://www.w3.org/2001/XMLSchema" xmlns:xs="http://www.w3.org/2001/XMLSchema" xmlns:p="http://schemas.microsoft.com/office/2006/metadata/properties" xmlns:ns2="35e34062-2793-41eb-9d5f-953cc31a6407" xmlns:ns3="362f5b62-f04e-4597-9160-e41e0f668a60" targetNamespace="http://schemas.microsoft.com/office/2006/metadata/properties" ma:root="true" ma:fieldsID="f089f271170e51f0dbd996cfc8c203e2" ns2:_="" ns3:_="">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7162BD-A680-4E85-92C3-93D98EFFFC21}"/>
</file>

<file path=customXml/itemProps2.xml><?xml version="1.0" encoding="utf-8"?>
<ds:datastoreItem xmlns:ds="http://schemas.openxmlformats.org/officeDocument/2006/customXml" ds:itemID="{A55839B8-2F96-4268-95AA-11259FF19BA0}"/>
</file>

<file path=customXml/itemProps3.xml><?xml version="1.0" encoding="utf-8"?>
<ds:datastoreItem xmlns:ds="http://schemas.openxmlformats.org/officeDocument/2006/customXml" ds:itemID="{E7FD6289-3651-46C2-B03F-1C4412FADAA8}"/>
</file>

<file path=docProps/app.xml><?xml version="1.0" encoding="utf-8"?>
<Properties xmlns="http://schemas.openxmlformats.org/officeDocument/2006/extended-properties" xmlns:vt="http://schemas.openxmlformats.org/officeDocument/2006/docPropsVTypes">
  <TotalTime>2070</TotalTime>
  <Words>470</Words>
  <Application>Microsoft Office PowerPoint</Application>
  <PresentationFormat>Widescreen</PresentationFormat>
  <Paragraphs>63</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Rockwell</vt:lpstr>
      <vt:lpstr>Source Sans Pro</vt:lpstr>
      <vt:lpstr>Wingdings</vt:lpstr>
      <vt:lpstr>FunkyShapesVTI</vt:lpstr>
      <vt:lpstr>cooking&amp; growing activities </vt:lpstr>
      <vt:lpstr>Why grow your own food?</vt:lpstr>
      <vt:lpstr>How does growing food help your schoolwork?</vt:lpstr>
      <vt:lpstr>"Growing activity increased self-esteem and confidence, especially in pupils who didn’t flourish in other aspects of school life." </vt:lpstr>
      <vt:lpstr>How to grow food?</vt:lpstr>
      <vt:lpstr>Easy vegetables to grow at home</vt:lpstr>
      <vt:lpstr>PowerPoint Presentation</vt:lpstr>
      <vt:lpstr>Why cook your own food?</vt:lpstr>
      <vt:lpstr>Easy meal to cook at home</vt:lpstr>
      <vt:lpstr>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cooking &amp; growing activities</dc:title>
  <dc:creator>Hallam, Aaron (Student)</dc:creator>
  <cp:lastModifiedBy>Lisa Aldwinckle</cp:lastModifiedBy>
  <cp:revision>5</cp:revision>
  <dcterms:created xsi:type="dcterms:W3CDTF">2021-03-02T22:35:31Z</dcterms:created>
  <dcterms:modified xsi:type="dcterms:W3CDTF">2021-06-22T09:23:03Z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ies>
</file>