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8" r:id="rId5"/>
    <p:sldId id="376" r:id="rId6"/>
    <p:sldId id="261" r:id="rId7"/>
    <p:sldId id="262" r:id="rId8"/>
    <p:sldId id="266" r:id="rId9"/>
    <p:sldId id="260" r:id="rId10"/>
    <p:sldId id="265" r:id="rId11"/>
    <p:sldId id="267" r:id="rId12"/>
    <p:sldId id="268" r:id="rId13"/>
    <p:sldId id="269" r:id="rId14"/>
    <p:sldId id="271" r:id="rId15"/>
    <p:sldId id="273" r:id="rId16"/>
    <p:sldId id="272" r:id="rId17"/>
    <p:sldId id="377" r:id="rId18"/>
    <p:sldId id="378" r:id="rId19"/>
    <p:sldId id="379" r:id="rId20"/>
    <p:sldId id="380" r:id="rId21"/>
    <p:sldId id="274" r:id="rId22"/>
    <p:sldId id="275" r:id="rId23"/>
    <p:sldId id="264" r:id="rId24"/>
  </p:sldIdLst>
  <p:sldSz cx="12192000" cy="6858000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129" cy="345604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852" y="0"/>
            <a:ext cx="4342129" cy="345604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EAF56DC-0706-4256-8FF9-51AB507B80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031" y="3314928"/>
            <a:ext cx="8016239" cy="2712215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42559"/>
            <a:ext cx="4342129" cy="34560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852" y="6542559"/>
            <a:ext cx="4342129" cy="34560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78BBB6FF-2380-4337-94CD-83196E6E5C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39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baseline="0" dirty="0"/>
              <a:t>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87B06-3FC0-4127-88E9-DB8DCF6552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5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6185-548E-47B9-9D06-16DFDEC96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C2F20-A6D7-4615-AB3E-03A9C7F91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50B27-3912-4271-9D83-1E4FA30D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DF999-3B11-45A0-989F-8380419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F4800-99D4-4FA4-9B21-B7DA741F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1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8177-3FA5-411B-86AA-E1A9564D7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83056-9EF4-4E46-B3C4-29C9513A7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365B-A935-410B-BC03-8706C627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A58AB-36D6-4CE4-A2CA-99DFE2D9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113BA-F93D-4325-A5BA-09DA8481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3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A3E45-F4E1-4FAE-8305-CA8671852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41F51-97B1-44CA-806B-3E2FA21A0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6865F-B47E-4E54-AEA6-3DA17F59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69474-FF92-4700-B5ED-8B7F8536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4FDC0-ACF3-41B6-A436-29E750976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2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0E14-EC5B-41D6-B822-C16C73FD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8C3D5-4247-42C6-8B7B-C3627E758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4B77F-77D4-446B-9773-91D714AA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C42E9-5668-4A80-B7E7-2909BA3A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071C-4B68-4A5C-95E8-30BBE1C9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4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645C-E400-43E1-A64D-F35DF3E6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58300-750E-4536-B5BE-85F5585CF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BF7EB-D97D-45AB-8A7F-C03724F4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47AB2-67F4-43FA-B6E1-FC5B08F4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63371-242D-421F-B8BC-730F2BD9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8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F6F2-C21E-4143-A907-2BD3C6D2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FA31B-7BA0-4F31-B218-08DE5245D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0B10E-83B7-4013-8B85-584C02E14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CD435-D175-417B-81D8-DDBB74D7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7AC05-CE07-4B3D-A7FC-7328F992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E1787-03A0-4FDD-8BCE-E40377667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5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C83F-CC5D-4A92-B82D-85E8DC5E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FE6D0-C2CD-4273-9C31-3E936B381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4B516-5800-46E8-8E1D-10CC6F95B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053E2-A63A-4A45-84C6-EFCAB73FB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6245C-4234-4E9C-86E0-E037D3ACD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E7264A-DF4F-46FD-9054-8A0F87B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08CC1-F2B3-4F24-9D04-270A8D3C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C0F34-8D3D-4307-944C-F380D116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2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1D417-858B-433D-AE90-7776E7DB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956F3A-4B64-491F-B261-B3F34774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1D07B-7D65-4653-B8AD-DDE75C2C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266AA-CC48-4639-8BDA-8696CE23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9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026AA4-DEDE-4F42-A6D5-7C4BA1A6E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D94B2-05AB-4EBF-900B-0030BB92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9337D-7534-4070-B37A-944A1F63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5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C719-D802-48B8-886D-D4540A8B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78ACE-3A6B-4962-A154-ED459332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B3D36-DC22-4601-ABAF-A055A006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B40F0-80BA-4EAA-BB7F-762A59A6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F58CC-ABDA-4C0E-8B58-52BE5B98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97423-EB2D-4A0B-869B-AB599304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9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A7F0-1108-4869-9725-DE7B9809A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36928B-F95C-443A-85F5-DFFD90059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08A9B-7335-4CC3-A488-B65065A9A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848DB-19C2-499C-98B3-E393B833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A036E-A3D8-483D-A2A9-D8400CDC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E019B-1682-4869-9B5C-554B125B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9FB954-99C8-41B4-B631-4A56BD14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96534-61B9-4271-AEF0-D600C6A1C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56688-B707-4AD5-9EDE-D6E965DC0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2DE1-AD7A-4D12-B4E2-26D3019DE1F1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F97B7-E71E-4BC0-946A-BFB5C6F93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F1737-C9E2-45B8-BEBC-70A893A1A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40B7A-BF16-468B-B42E-11F10377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46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DIpDupYPiY?feature=oembed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896620-9122-489D-9FDB-AE624FE04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717D30A-9E6A-49D7-9D15-F0C58B482252}"/>
              </a:ext>
            </a:extLst>
          </p:cNvPr>
          <p:cNvSpPr txBox="1">
            <a:spLocks/>
          </p:cNvSpPr>
          <p:nvPr/>
        </p:nvSpPr>
        <p:spPr>
          <a:xfrm>
            <a:off x="2825857" y="2006579"/>
            <a:ext cx="620965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schemeClr val="bg1"/>
                </a:solidFill>
                <a:latin typeface="Koara" pitchFamily="50" charset="0"/>
              </a:rPr>
              <a:t>Action on Food Waste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518CC10-4228-47C5-B897-BA1809FC4E0E}"/>
              </a:ext>
            </a:extLst>
          </p:cNvPr>
          <p:cNvSpPr txBox="1">
            <a:spLocks/>
          </p:cNvSpPr>
          <p:nvPr/>
        </p:nvSpPr>
        <p:spPr>
          <a:xfrm>
            <a:off x="2934345" y="415817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>
                <a:solidFill>
                  <a:schemeClr val="bg1"/>
                </a:solidFill>
                <a:latin typeface="Koara 2" pitchFamily="50" charset="0"/>
              </a:rPr>
              <a:t>Bringing people together through food</a:t>
            </a:r>
          </a:p>
        </p:txBody>
      </p:sp>
    </p:spTree>
    <p:extLst>
      <p:ext uri="{BB962C8B-B14F-4D97-AF65-F5344CB8AC3E}">
        <p14:creationId xmlns:p14="http://schemas.microsoft.com/office/powerpoint/2010/main" val="259250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437094"/>
            <a:ext cx="9144000" cy="537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Got to show your fridge some love……….</a:t>
            </a:r>
          </a:p>
          <a:p>
            <a:r>
              <a:rPr lang="en-GB" dirty="0">
                <a:latin typeface="Koara" pitchFamily="50" charset="0"/>
              </a:rPr>
              <a:t>Shut that door – even if you’re just getting milk for a brew.  When the door opens it gets warm and uses more electric to cool again</a:t>
            </a:r>
          </a:p>
          <a:p>
            <a:r>
              <a:rPr lang="en-GB" dirty="0">
                <a:latin typeface="Koara" pitchFamily="50" charset="0"/>
              </a:rPr>
              <a:t>Get the temperature right – under 5°C is the best.  A thermometer is a cheap way of checking this</a:t>
            </a:r>
          </a:p>
          <a:p>
            <a:r>
              <a:rPr lang="en-GB" dirty="0">
                <a:latin typeface="Koara" pitchFamily="50" charset="0"/>
              </a:rPr>
              <a:t>Don’t put hot food into the fridge – warms everything up – see point 1</a:t>
            </a:r>
          </a:p>
          <a:p>
            <a:r>
              <a:rPr lang="en-GB" dirty="0">
                <a:latin typeface="Koara" pitchFamily="50" charset="0"/>
              </a:rPr>
              <a:t>Store food in the right area – some areas are warmer </a:t>
            </a:r>
            <a:r>
              <a:rPr lang="en-GB" dirty="0" err="1">
                <a:latin typeface="Koara" pitchFamily="50" charset="0"/>
              </a:rPr>
              <a:t>eg</a:t>
            </a:r>
            <a:r>
              <a:rPr lang="en-GB" dirty="0">
                <a:latin typeface="Koara" pitchFamily="50" charset="0"/>
              </a:rPr>
              <a:t> the door</a:t>
            </a:r>
          </a:p>
          <a:p>
            <a:r>
              <a:rPr lang="en-GB" dirty="0">
                <a:latin typeface="Koara" pitchFamily="50" charset="0"/>
              </a:rPr>
              <a:t>Use a cool bag when shopping to keep everything chilled</a:t>
            </a: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128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437094"/>
            <a:ext cx="10515600" cy="537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Make use of all of the ingredients:</a:t>
            </a:r>
          </a:p>
          <a:p>
            <a:r>
              <a:rPr lang="en-GB" dirty="0">
                <a:latin typeface="Koara" pitchFamily="50" charset="0"/>
              </a:rPr>
              <a:t>Not all veg need peeling but if you do save the peel and use to make vegetable stock – they can be collected and frozen</a:t>
            </a:r>
          </a:p>
          <a:p>
            <a:r>
              <a:rPr lang="en-GB" dirty="0">
                <a:latin typeface="Koara" pitchFamily="50" charset="0"/>
              </a:rPr>
              <a:t>Bread crusts make great pizza bases – freeze and get out to cover with tomato ketchup, oregano and cheese for a quick toasted snack </a:t>
            </a:r>
          </a:p>
          <a:p>
            <a:r>
              <a:rPr lang="en-GB" dirty="0">
                <a:latin typeface="Koara" pitchFamily="50" charset="0"/>
              </a:rPr>
              <a:t>There are lots to do with banana skins both cooking and cleaning</a:t>
            </a:r>
          </a:p>
          <a:p>
            <a:r>
              <a:rPr lang="en-GB" dirty="0">
                <a:latin typeface="Koara" pitchFamily="50" charset="0"/>
              </a:rPr>
              <a:t>Leftover bones from a chicken make great stock to use as a base for soup – if you don’t have time freeze them for later</a:t>
            </a:r>
          </a:p>
          <a:p>
            <a:r>
              <a:rPr lang="en-GB" dirty="0">
                <a:latin typeface="Koara" pitchFamily="50" charset="0"/>
              </a:rPr>
              <a:t>Greens from veg can be used – cauliflower leaves are great </a:t>
            </a:r>
            <a:r>
              <a:rPr lang="en-GB" dirty="0" err="1">
                <a:latin typeface="Koara" pitchFamily="50" charset="0"/>
              </a:rPr>
              <a:t>roastedin</a:t>
            </a:r>
            <a:r>
              <a:rPr lang="en-GB" dirty="0">
                <a:latin typeface="Koara" pitchFamily="50" charset="0"/>
              </a:rPr>
              <a:t> the oven with spices </a:t>
            </a:r>
          </a:p>
          <a:p>
            <a:r>
              <a:rPr lang="en-GB" dirty="0">
                <a:latin typeface="Koara" pitchFamily="50" charset="0"/>
              </a:rPr>
              <a:t>Freeze lemons, limes and oranges in slices – use frozen in drinks</a:t>
            </a: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4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437094"/>
            <a:ext cx="10515600" cy="5379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Shop and store smarter:</a:t>
            </a:r>
          </a:p>
          <a:p>
            <a:r>
              <a:rPr lang="en-GB" dirty="0">
                <a:latin typeface="Koara" pitchFamily="50" charset="0"/>
              </a:rPr>
              <a:t>Buy loose fruit and veg then you can buy what you need and not end up throwing it away</a:t>
            </a:r>
          </a:p>
          <a:p>
            <a:r>
              <a:rPr lang="en-GB" dirty="0">
                <a:latin typeface="Koara" pitchFamily="50" charset="0"/>
              </a:rPr>
              <a:t>If you but meat or fish but you’re not 100% sure you’ll use it freeze it straightaway after shopping rather than leaving in the fridge</a:t>
            </a:r>
          </a:p>
          <a:p>
            <a:r>
              <a:rPr lang="en-GB" dirty="0">
                <a:latin typeface="Koara" pitchFamily="50" charset="0"/>
              </a:rPr>
              <a:t>Store items like bread in a cloth bag and if they feel a little stale refresh them in the over before eating</a:t>
            </a:r>
          </a:p>
          <a:p>
            <a:r>
              <a:rPr lang="en-GB" dirty="0">
                <a:latin typeface="Koara" pitchFamily="50" charset="0"/>
              </a:rPr>
              <a:t>Don’t be tempted by special offers if you don’t need the food – plan to but only what you need</a:t>
            </a:r>
          </a:p>
          <a:p>
            <a:r>
              <a:rPr lang="en-GB" dirty="0">
                <a:latin typeface="Koara" pitchFamily="50" charset="0"/>
              </a:rPr>
              <a:t>Try shop more regularly – sometimes shopping once weekly can lead to food being bought that may not be needed</a:t>
            </a: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6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437094"/>
            <a:ext cx="10515600" cy="53795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Batch cooking</a:t>
            </a:r>
          </a:p>
          <a:p>
            <a:pPr marL="0" indent="0">
              <a:buNone/>
            </a:pPr>
            <a:r>
              <a:rPr lang="en-GB" dirty="0">
                <a:latin typeface="Koara" pitchFamily="50" charset="0"/>
              </a:rPr>
              <a:t>A great way to take advantage of special offers on, or use up spare ingredients is to cook and prepare meals in advance:</a:t>
            </a:r>
          </a:p>
          <a:p>
            <a:r>
              <a:rPr lang="en-GB" dirty="0">
                <a:latin typeface="Koara" pitchFamily="50" charset="0"/>
              </a:rPr>
              <a:t>Use leftover veg (cooked or raw) to make soup – just mix with stock and spices and boil up.  Freeze in portions for a quick lunch option or share with family and neighbours</a:t>
            </a:r>
          </a:p>
          <a:p>
            <a:r>
              <a:rPr lang="en-GB" dirty="0">
                <a:latin typeface="Koara" pitchFamily="50" charset="0"/>
              </a:rPr>
              <a:t>Make large pans of curries and stews then portion up into servings and freeze.</a:t>
            </a:r>
          </a:p>
          <a:p>
            <a:r>
              <a:rPr lang="en-GB" dirty="0">
                <a:latin typeface="Koara" pitchFamily="50" charset="0"/>
              </a:rPr>
              <a:t>Use leftover milk to make milk puddings which also freeze well – or just pop the milk in the freezer as it is until you need it</a:t>
            </a:r>
          </a:p>
          <a:p>
            <a:r>
              <a:rPr lang="en-GB" dirty="0">
                <a:latin typeface="Koara" pitchFamily="50" charset="0"/>
              </a:rPr>
              <a:t>Use left over potato to make fishcakes or potato cakes</a:t>
            </a:r>
          </a:p>
          <a:p>
            <a:r>
              <a:rPr lang="en-GB" dirty="0">
                <a:latin typeface="Koara" pitchFamily="50" charset="0"/>
              </a:rPr>
              <a:t> Freeze leftovers until you have time to use them</a:t>
            </a: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3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437094"/>
            <a:ext cx="8017933" cy="53795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Composting</a:t>
            </a:r>
          </a:p>
          <a:p>
            <a:pPr marL="0" indent="0">
              <a:buNone/>
            </a:pPr>
            <a:r>
              <a:rPr lang="en-GB" dirty="0">
                <a:latin typeface="Koara" pitchFamily="50" charset="0"/>
              </a:rPr>
              <a:t>Home composting is the most environmentally friendly way of dealing with kitchen and garden waste – the end result produces fantastic soil improver</a:t>
            </a: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r>
              <a:rPr lang="en-GB" dirty="0">
                <a:latin typeface="Koara" pitchFamily="50" charset="0"/>
              </a:rPr>
              <a:t>There are schemes for those without composting facilities to connect with local contacts who can take food waste to compost</a:t>
            </a: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r>
              <a:rPr lang="en-GB" dirty="0">
                <a:latin typeface="Koara" pitchFamily="50" charset="0"/>
              </a:rPr>
              <a:t>Some Local Authority waste schemes include a food waste collection and the plan is for all to do so by – there is a DEFRA commitment for all LA’s to have food waste collections by 2023</a:t>
            </a: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EE3D0-D3D8-4272-95B8-8E469DC5C2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1" y="2750873"/>
            <a:ext cx="2556932" cy="185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0BC81-0BC9-4AEB-AFD2-658709573F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1" y="812007"/>
            <a:ext cx="2556931" cy="1668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69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4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437094"/>
            <a:ext cx="8017933" cy="587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To compost</a:t>
            </a: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endParaRPr lang="en-GB" sz="1800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D2285C-8114-4245-AC31-4A339555F905}"/>
              </a:ext>
            </a:extLst>
          </p:cNvPr>
          <p:cNvSpPr txBox="1">
            <a:spLocks/>
          </p:cNvSpPr>
          <p:nvPr/>
        </p:nvSpPr>
        <p:spPr>
          <a:xfrm>
            <a:off x="838200" y="1024467"/>
            <a:ext cx="4301068" cy="481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Greens:</a:t>
            </a:r>
          </a:p>
          <a:p>
            <a:r>
              <a:rPr lang="en-GB" sz="1800" dirty="0">
                <a:latin typeface="Koara" pitchFamily="50" charset="0"/>
              </a:rPr>
              <a:t>Grass cuttings</a:t>
            </a:r>
          </a:p>
          <a:p>
            <a:r>
              <a:rPr lang="en-GB" sz="1800" dirty="0">
                <a:latin typeface="Koara" pitchFamily="50" charset="0"/>
              </a:rPr>
              <a:t>Young weeds</a:t>
            </a:r>
          </a:p>
          <a:p>
            <a:r>
              <a:rPr lang="en-GB" sz="1800" dirty="0">
                <a:latin typeface="Koara" pitchFamily="50" charset="0"/>
              </a:rPr>
              <a:t>Nettles (not roots)</a:t>
            </a:r>
          </a:p>
          <a:p>
            <a:r>
              <a:rPr lang="en-GB" sz="1800" dirty="0">
                <a:latin typeface="Koara" pitchFamily="50" charset="0"/>
              </a:rPr>
              <a:t>Uncooked fruit and veg peelings</a:t>
            </a:r>
          </a:p>
          <a:p>
            <a:r>
              <a:rPr lang="en-GB" sz="1800" dirty="0">
                <a:latin typeface="Koara" pitchFamily="50" charset="0"/>
              </a:rPr>
              <a:t>Tea leaves and coffee grounds (teabags sometimes have small plastic particles so best to check the brand or empty them)</a:t>
            </a:r>
          </a:p>
          <a:p>
            <a:r>
              <a:rPr lang="en-GB" sz="1800" dirty="0">
                <a:latin typeface="Koara" pitchFamily="50" charset="0"/>
              </a:rPr>
              <a:t>Soft green </a:t>
            </a:r>
            <a:r>
              <a:rPr lang="en-GB" sz="1800" dirty="0" err="1">
                <a:latin typeface="Koara" pitchFamily="50" charset="0"/>
              </a:rPr>
              <a:t>prunings</a:t>
            </a:r>
            <a:endParaRPr lang="en-GB" sz="1800" dirty="0">
              <a:latin typeface="Koara" pitchFamily="50" charset="0"/>
            </a:endParaRPr>
          </a:p>
          <a:p>
            <a:r>
              <a:rPr lang="en-GB" sz="1800" dirty="0">
                <a:latin typeface="Koara" pitchFamily="50" charset="0"/>
              </a:rPr>
              <a:t>Animal manure from herbivores</a:t>
            </a:r>
          </a:p>
          <a:p>
            <a:r>
              <a:rPr lang="en-GB" sz="1800" dirty="0">
                <a:latin typeface="Koara" pitchFamily="50" charset="0"/>
              </a:rPr>
              <a:t>Poultry manure</a:t>
            </a:r>
          </a:p>
          <a:p>
            <a:r>
              <a:rPr lang="en-GB" sz="1800" dirty="0">
                <a:latin typeface="Koara" pitchFamily="50" charset="0"/>
              </a:rPr>
              <a:t>Urine (ideally diluted 20:1)</a:t>
            </a: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B90DDB-933A-43EF-A4EE-6B92297C59D5}"/>
              </a:ext>
            </a:extLst>
          </p:cNvPr>
          <p:cNvSpPr txBox="1">
            <a:spLocks/>
          </p:cNvSpPr>
          <p:nvPr/>
        </p:nvSpPr>
        <p:spPr>
          <a:xfrm>
            <a:off x="5266266" y="863600"/>
            <a:ext cx="3386667" cy="462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Browns:</a:t>
            </a:r>
          </a:p>
          <a:p>
            <a:r>
              <a:rPr lang="en-GB" sz="1800" dirty="0">
                <a:latin typeface="Koara" pitchFamily="50" charset="0"/>
              </a:rPr>
              <a:t>Cardboard (</a:t>
            </a:r>
            <a:r>
              <a:rPr lang="en-GB" sz="1800" dirty="0" err="1">
                <a:latin typeface="Koara" pitchFamily="50" charset="0"/>
              </a:rPr>
              <a:t>eg</a:t>
            </a:r>
            <a:r>
              <a:rPr lang="en-GB" sz="1800" dirty="0">
                <a:latin typeface="Koara" pitchFamily="50" charset="0"/>
              </a:rPr>
              <a:t> cereal packets, toilet rolls and eggboxes)</a:t>
            </a:r>
          </a:p>
          <a:p>
            <a:r>
              <a:rPr lang="en-GB" sz="1800" dirty="0">
                <a:latin typeface="Koara" pitchFamily="50" charset="0"/>
              </a:rPr>
              <a:t>Waste paper and junk mail</a:t>
            </a:r>
          </a:p>
          <a:p>
            <a:r>
              <a:rPr lang="en-GB" sz="1800" dirty="0">
                <a:latin typeface="Koara" pitchFamily="50" charset="0"/>
              </a:rPr>
              <a:t>Paper towels and bags</a:t>
            </a:r>
          </a:p>
          <a:p>
            <a:r>
              <a:rPr lang="en-GB" sz="1800" dirty="0">
                <a:latin typeface="Koara" pitchFamily="50" charset="0"/>
              </a:rPr>
              <a:t>Bedding from vegetarian pets (</a:t>
            </a:r>
            <a:r>
              <a:rPr lang="en-GB" sz="1800" dirty="0" err="1">
                <a:latin typeface="Koara" pitchFamily="50" charset="0"/>
              </a:rPr>
              <a:t>eg</a:t>
            </a:r>
            <a:r>
              <a:rPr lang="en-GB" sz="1800" dirty="0">
                <a:latin typeface="Koara" pitchFamily="50" charset="0"/>
              </a:rPr>
              <a:t> hamsters, rabbits, </a:t>
            </a:r>
            <a:r>
              <a:rPr lang="en-GB" sz="1800" dirty="0" err="1">
                <a:latin typeface="Koara" pitchFamily="50" charset="0"/>
              </a:rPr>
              <a:t>guineapigs</a:t>
            </a:r>
            <a:r>
              <a:rPr lang="en-GB" sz="1800" dirty="0">
                <a:latin typeface="Koara" pitchFamily="50" charset="0"/>
              </a:rPr>
              <a:t>)</a:t>
            </a:r>
          </a:p>
          <a:p>
            <a:r>
              <a:rPr lang="en-GB" sz="1800" dirty="0">
                <a:latin typeface="Koara" pitchFamily="50" charset="0"/>
              </a:rPr>
              <a:t>Tough hedge clippings</a:t>
            </a:r>
          </a:p>
          <a:p>
            <a:r>
              <a:rPr lang="en-GB" sz="1800" dirty="0">
                <a:latin typeface="Koara" pitchFamily="50" charset="0"/>
              </a:rPr>
              <a:t>Woody </a:t>
            </a:r>
            <a:r>
              <a:rPr lang="en-GB" sz="1800" dirty="0" err="1">
                <a:latin typeface="Koara" pitchFamily="50" charset="0"/>
              </a:rPr>
              <a:t>prunings</a:t>
            </a:r>
            <a:endParaRPr lang="en-GB" sz="1800" dirty="0">
              <a:latin typeface="Koara" pitchFamily="50" charset="0"/>
            </a:endParaRPr>
          </a:p>
          <a:p>
            <a:r>
              <a:rPr lang="en-GB" sz="1800" dirty="0">
                <a:latin typeface="Koara" pitchFamily="50" charset="0"/>
              </a:rPr>
              <a:t>Old bedding plants</a:t>
            </a:r>
          </a:p>
          <a:p>
            <a:r>
              <a:rPr lang="en-GB" sz="1800" dirty="0">
                <a:latin typeface="Koara" pitchFamily="50" charset="0"/>
              </a:rPr>
              <a:t>Straw and sawdust (</a:t>
            </a:r>
            <a:r>
              <a:rPr lang="en-GB" sz="1800" dirty="0" err="1">
                <a:latin typeface="Koara" pitchFamily="50" charset="0"/>
              </a:rPr>
              <a:t>eg</a:t>
            </a:r>
            <a:r>
              <a:rPr lang="en-GB" sz="1800" dirty="0">
                <a:latin typeface="Koara" pitchFamily="50" charset="0"/>
              </a:rPr>
              <a:t> from poultry)</a:t>
            </a: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19C6152-6277-42D5-B917-145440410BC3}"/>
              </a:ext>
            </a:extLst>
          </p:cNvPr>
          <p:cNvSpPr txBox="1">
            <a:spLocks/>
          </p:cNvSpPr>
          <p:nvPr/>
        </p:nvSpPr>
        <p:spPr>
          <a:xfrm>
            <a:off x="8652933" y="863600"/>
            <a:ext cx="3386667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Others:</a:t>
            </a:r>
          </a:p>
          <a:p>
            <a:r>
              <a:rPr lang="en-GB" sz="1800" dirty="0">
                <a:latin typeface="Koara" pitchFamily="50" charset="0"/>
              </a:rPr>
              <a:t>Wood Ash in moderation</a:t>
            </a:r>
          </a:p>
          <a:p>
            <a:r>
              <a:rPr lang="en-GB" sz="1800" dirty="0">
                <a:latin typeface="Koara" pitchFamily="50" charset="0"/>
              </a:rPr>
              <a:t>Hair and nail clippings</a:t>
            </a:r>
          </a:p>
          <a:p>
            <a:r>
              <a:rPr lang="en-GB" sz="1800" dirty="0">
                <a:latin typeface="Koara" pitchFamily="50" charset="0"/>
              </a:rPr>
              <a:t>Egg shells (crushed up ideally)</a:t>
            </a:r>
          </a:p>
          <a:p>
            <a:r>
              <a:rPr lang="en-GB" sz="1800" dirty="0">
                <a:latin typeface="Koara" pitchFamily="50" charset="0"/>
              </a:rPr>
              <a:t>Natural fibres (wool and cotton)</a:t>
            </a: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19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4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437094"/>
            <a:ext cx="8017933" cy="587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latin typeface="Koara" pitchFamily="50" charset="0"/>
              </a:rPr>
              <a:t>Not to compost</a:t>
            </a:r>
            <a:endParaRPr lang="en-GB" sz="3600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D2285C-8114-4245-AC31-4A339555F905}"/>
              </a:ext>
            </a:extLst>
          </p:cNvPr>
          <p:cNvSpPr txBox="1">
            <a:spLocks/>
          </p:cNvSpPr>
          <p:nvPr/>
        </p:nvSpPr>
        <p:spPr>
          <a:xfrm>
            <a:off x="838200" y="1248041"/>
            <a:ext cx="4301068" cy="481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Koara" pitchFamily="50" charset="0"/>
              </a:rPr>
              <a:t>Meat</a:t>
            </a:r>
          </a:p>
          <a:p>
            <a:r>
              <a:rPr lang="en-GB" dirty="0">
                <a:latin typeface="Koara" pitchFamily="50" charset="0"/>
              </a:rPr>
              <a:t>Fish</a:t>
            </a:r>
          </a:p>
          <a:p>
            <a:r>
              <a:rPr lang="en-GB" dirty="0">
                <a:latin typeface="Koara" pitchFamily="50" charset="0"/>
              </a:rPr>
              <a:t>Dairy Products</a:t>
            </a:r>
          </a:p>
          <a:p>
            <a:r>
              <a:rPr lang="en-GB" dirty="0">
                <a:latin typeface="Koara" pitchFamily="50" charset="0"/>
              </a:rPr>
              <a:t>Cooked food</a:t>
            </a:r>
          </a:p>
          <a:p>
            <a:r>
              <a:rPr lang="en-GB" dirty="0">
                <a:latin typeface="Koara" pitchFamily="50" charset="0"/>
              </a:rPr>
              <a:t>Cat litter</a:t>
            </a:r>
          </a:p>
          <a:p>
            <a:r>
              <a:rPr lang="en-GB" dirty="0">
                <a:latin typeface="Koara" pitchFamily="50" charset="0"/>
              </a:rPr>
              <a:t>Dog poo</a:t>
            </a:r>
          </a:p>
          <a:p>
            <a:r>
              <a:rPr lang="en-GB" dirty="0">
                <a:latin typeface="Koara" pitchFamily="50" charset="0"/>
              </a:rPr>
              <a:t>Disposable nappies</a:t>
            </a: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pic>
        <p:nvPicPr>
          <p:cNvPr id="8" name="Picture 7" descr="how to compost at home">
            <a:extLst>
              <a:ext uri="{FF2B5EF4-FFF2-40B4-BE49-F238E27FC236}">
                <a16:creationId xmlns:a16="http://schemas.microsoft.com/office/drawing/2014/main" id="{C32E7323-7EA6-4E79-995D-562F823ACF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3" y="1134798"/>
            <a:ext cx="3761845" cy="3945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34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4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437094"/>
            <a:ext cx="8017933" cy="587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latin typeface="Koara" pitchFamily="50" charset="0"/>
              </a:rPr>
              <a:t>Compost Problems:</a:t>
            </a:r>
            <a:endParaRPr lang="en-GB" sz="3600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D2285C-8114-4245-AC31-4A339555F905}"/>
              </a:ext>
            </a:extLst>
          </p:cNvPr>
          <p:cNvSpPr txBox="1">
            <a:spLocks/>
          </p:cNvSpPr>
          <p:nvPr/>
        </p:nvSpPr>
        <p:spPr>
          <a:xfrm>
            <a:off x="838199" y="1248041"/>
            <a:ext cx="8365067" cy="481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Wet slimy or strong smelling:</a:t>
            </a:r>
          </a:p>
          <a:p>
            <a:pPr marL="0" indent="0">
              <a:buNone/>
            </a:pPr>
            <a:r>
              <a:rPr lang="en-GB" dirty="0">
                <a:latin typeface="Koara" pitchFamily="50" charset="0"/>
              </a:rPr>
              <a:t>Not enough air and too much water.  Cover and add more brown material</a:t>
            </a:r>
          </a:p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Dry and Fibrous / Not rotting:</a:t>
            </a:r>
          </a:p>
          <a:p>
            <a:pPr marL="0" indent="0">
              <a:buNone/>
            </a:pPr>
            <a:r>
              <a:rPr lang="en-GB" dirty="0">
                <a:latin typeface="Koara" pitchFamily="50" charset="0"/>
              </a:rPr>
              <a:t>Too dry – add more green compost or try and activator</a:t>
            </a: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NB</a:t>
            </a:r>
            <a:r>
              <a:rPr lang="en-GB" dirty="0">
                <a:latin typeface="Koara" pitchFamily="50" charset="0"/>
              </a:rPr>
              <a:t> – all compost needs turning to add air – monthly is suggested.</a:t>
            </a: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7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437094"/>
            <a:ext cx="10515600" cy="672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b="1" dirty="0">
                <a:latin typeface="Koara" pitchFamily="50" charset="0"/>
              </a:rPr>
              <a:t>Community Buying Groups – easier than it sounds?</a:t>
            </a:r>
          </a:p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 </a:t>
            </a: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r>
              <a:rPr lang="en-GB" sz="8000" b="1" dirty="0">
                <a:latin typeface="Koara" pitchFamily="50" charset="0"/>
              </a:rPr>
              <a:t>A buying group can be as small as needed or extended to meet community needs.</a:t>
            </a:r>
          </a:p>
          <a:p>
            <a:pPr marL="0" indent="0">
              <a:buNone/>
            </a:pPr>
            <a:r>
              <a:rPr lang="en-GB" sz="8000" dirty="0">
                <a:latin typeface="Koara" pitchFamily="50" charset="0"/>
              </a:rPr>
              <a:t>Forming a buying group can save money, time and wasted food.  It’s also a great way to connect with others and share ideas and recipes.  Here are some suggestions:</a:t>
            </a:r>
          </a:p>
          <a:p>
            <a:r>
              <a:rPr lang="en-GB" sz="8000" dirty="0">
                <a:latin typeface="Koara" pitchFamily="50" charset="0"/>
              </a:rPr>
              <a:t>Join together with family or neighbours to buy bulk items and split – this can save money.  Items like rice, flour, pulses, herbs and spices are ideal for this</a:t>
            </a:r>
          </a:p>
          <a:p>
            <a:r>
              <a:rPr lang="en-GB" sz="8000" dirty="0">
                <a:latin typeface="Koara" pitchFamily="50" charset="0"/>
              </a:rPr>
              <a:t>Use a local veg box supplier to deliver into a community hub so items can be split – lots of schools and community groups already do this</a:t>
            </a:r>
          </a:p>
          <a:p>
            <a:r>
              <a:rPr lang="en-GB" sz="8000" dirty="0">
                <a:latin typeface="Koara" pitchFamily="50" charset="0"/>
              </a:rPr>
              <a:t>Speak to local producers / shops to see if items can be bought more cheaply for a large order </a:t>
            </a:r>
          </a:p>
          <a:p>
            <a:r>
              <a:rPr lang="en-GB" sz="8000" dirty="0">
                <a:latin typeface="Koara" pitchFamily="50" charset="0"/>
              </a:rPr>
              <a:t>Put up a notice in the workplace to see if anyone is interested in sharing and splitting deliveries </a:t>
            </a:r>
          </a:p>
          <a:p>
            <a:r>
              <a:rPr lang="en-GB" sz="8000" dirty="0">
                <a:latin typeface="Koara" pitchFamily="50" charset="0"/>
              </a:rPr>
              <a:t>Work out a system where people only pay for what they need at that time so no-one is under pressure to take more</a:t>
            </a:r>
          </a:p>
          <a:p>
            <a:r>
              <a:rPr lang="en-GB" sz="8000" dirty="0">
                <a:latin typeface="Koara" pitchFamily="50" charset="0"/>
              </a:rPr>
              <a:t>Once a connection is made this can be really useful for distributing food you don’t need and may waste to other people – someone else may be able to use something on that day</a:t>
            </a:r>
          </a:p>
          <a:p>
            <a:endParaRPr lang="en-GB" sz="9600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4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437094"/>
            <a:ext cx="10515600" cy="799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b="1" dirty="0">
                <a:latin typeface="Koara" pitchFamily="50" charset="0"/>
              </a:rPr>
              <a:t>Saving on energy and water – small steps to save the planet</a:t>
            </a:r>
            <a:r>
              <a:rPr lang="en-GB" sz="11200" dirty="0">
                <a:latin typeface="Koara" pitchFamily="50" charset="0"/>
              </a:rPr>
              <a:t>:</a:t>
            </a:r>
          </a:p>
          <a:p>
            <a:pPr marL="0" indent="0">
              <a:buNone/>
            </a:pPr>
            <a:endParaRPr lang="en-GB" sz="11200" dirty="0">
              <a:latin typeface="Koara" pitchFamily="50" charset="0"/>
            </a:endParaRPr>
          </a:p>
          <a:p>
            <a:r>
              <a:rPr lang="en-GB" sz="9600" dirty="0">
                <a:latin typeface="Koara" pitchFamily="50" charset="0"/>
              </a:rPr>
              <a:t>Always use a lid on a pan – much more efficient</a:t>
            </a:r>
          </a:p>
          <a:p>
            <a:r>
              <a:rPr lang="en-GB" sz="9600" dirty="0">
                <a:latin typeface="Koara" pitchFamily="50" charset="0"/>
              </a:rPr>
              <a:t>Use the right size pan and only enough water to just cover the food</a:t>
            </a:r>
          </a:p>
          <a:p>
            <a:r>
              <a:rPr lang="en-GB" sz="9600" dirty="0">
                <a:latin typeface="Koara" pitchFamily="50" charset="0"/>
              </a:rPr>
              <a:t>Boil the water first in a kettle</a:t>
            </a:r>
          </a:p>
          <a:p>
            <a:r>
              <a:rPr lang="en-GB" sz="9600" dirty="0">
                <a:latin typeface="Koara" pitchFamily="50" charset="0"/>
              </a:rPr>
              <a:t>Invest in a steamer (or a double steamer) – cook vegetables above potatoes in tiers</a:t>
            </a:r>
          </a:p>
          <a:p>
            <a:r>
              <a:rPr lang="en-GB" sz="9600" dirty="0">
                <a:latin typeface="Koara" pitchFamily="50" charset="0"/>
              </a:rPr>
              <a:t>Keep the oven door closed as much as possible when cooking and warming the oven up</a:t>
            </a:r>
          </a:p>
          <a:p>
            <a:r>
              <a:rPr lang="en-GB" sz="9600" dirty="0">
                <a:latin typeface="Koara" pitchFamily="50" charset="0"/>
              </a:rPr>
              <a:t>Ensure your fridge and freezer are at the right temperature</a:t>
            </a:r>
          </a:p>
          <a:p>
            <a:r>
              <a:rPr lang="en-GB" sz="9600" dirty="0">
                <a:latin typeface="Koara" pitchFamily="50" charset="0"/>
              </a:rPr>
              <a:t>Always cool food down before putting into the fridge or freezer</a:t>
            </a:r>
          </a:p>
          <a:p>
            <a:r>
              <a:rPr lang="en-GB" sz="9600" dirty="0">
                <a:latin typeface="Koara" pitchFamily="50" charset="0"/>
              </a:rPr>
              <a:t>When washing up always run water into a bowl rather than use running water.  If possible save the washing up and only do once a day.</a:t>
            </a:r>
          </a:p>
          <a:p>
            <a:r>
              <a:rPr lang="en-GB" sz="9600" dirty="0">
                <a:latin typeface="Koara" pitchFamily="50" charset="0"/>
              </a:rPr>
              <a:t>If using a dishwasher wait until it’s full to run it</a:t>
            </a: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b="1" dirty="0">
              <a:latin typeface="Koara" pitchFamily="50" charset="0"/>
            </a:endParaRPr>
          </a:p>
          <a:p>
            <a:pPr marL="0" indent="0">
              <a:buNone/>
            </a:pPr>
            <a:endParaRPr lang="en-GB" b="1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4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EBA335-E3CB-4A5F-BA69-853BDD0DE425}"/>
              </a:ext>
            </a:extLst>
          </p:cNvPr>
          <p:cNvSpPr txBox="1">
            <a:spLocks/>
          </p:cNvSpPr>
          <p:nvPr/>
        </p:nvSpPr>
        <p:spPr>
          <a:xfrm>
            <a:off x="2063553" y="1394451"/>
            <a:ext cx="8379364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dirty="0">
                <a:latin typeface="Koara"/>
              </a:rPr>
              <a:t>When did rationing on meat and </a:t>
            </a:r>
            <a:br>
              <a:rPr lang="en-GB" dirty="0">
                <a:latin typeface="Koara"/>
              </a:rPr>
            </a:br>
            <a:r>
              <a:rPr lang="en-GB" dirty="0">
                <a:latin typeface="Koara"/>
              </a:rPr>
              <a:t>bacon end?  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Koara"/>
              </a:rPr>
              <a:t>How many allotments were used in 1950? 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Koara"/>
              </a:rPr>
              <a:t>By 1968, how many allotments were </a:t>
            </a:r>
            <a:br>
              <a:rPr lang="en-GB" dirty="0">
                <a:latin typeface="Koara"/>
              </a:rPr>
            </a:br>
            <a:r>
              <a:rPr lang="en-GB" dirty="0">
                <a:latin typeface="Koara"/>
              </a:rPr>
              <a:t>still being used? 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Koara"/>
              </a:rPr>
              <a:t>The average person ate 1kg of chicken a</a:t>
            </a:r>
            <a:br>
              <a:rPr lang="en-GB" dirty="0">
                <a:latin typeface="Koara"/>
              </a:rPr>
            </a:br>
            <a:r>
              <a:rPr lang="en-GB" dirty="0">
                <a:latin typeface="Koara"/>
              </a:rPr>
              <a:t>year in 1950. How many do they eat now?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DF18D-4049-4593-90C6-6BBA423E23AA}"/>
              </a:ext>
            </a:extLst>
          </p:cNvPr>
          <p:cNvSpPr txBox="1"/>
          <p:nvPr/>
        </p:nvSpPr>
        <p:spPr>
          <a:xfrm>
            <a:off x="2018905" y="202843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Koara"/>
                <a:ea typeface="ＭＳ Ｐゴシック" pitchFamily="-65" charset="-128"/>
              </a:rPr>
              <a:t>How did we get to the situation we’re in?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DE0BA5-220E-4D58-A881-FD04961AC0AA}"/>
              </a:ext>
            </a:extLst>
          </p:cNvPr>
          <p:cNvSpPr/>
          <p:nvPr/>
        </p:nvSpPr>
        <p:spPr>
          <a:xfrm>
            <a:off x="2063553" y="4039274"/>
            <a:ext cx="446449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>
                <a:latin typeface="Koara"/>
              </a:rPr>
              <a:t>In 1950, how many supermarkets were there in the UK?  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Koara"/>
              </a:rPr>
              <a:t>And by 2013?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Koara"/>
              </a:rPr>
              <a:t>And now?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Koara"/>
              </a:rPr>
              <a:t>When was the first fast food outlet opened in England? </a:t>
            </a:r>
          </a:p>
          <a:p>
            <a:pPr>
              <a:spcAft>
                <a:spcPts val="1200"/>
              </a:spcAft>
            </a:pPr>
            <a:r>
              <a:rPr lang="en-GB" dirty="0">
                <a:latin typeface="Koara"/>
              </a:rPr>
              <a:t>How many are there now?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40E914-4816-4AEA-BFD3-85182C2832DC}"/>
              </a:ext>
            </a:extLst>
          </p:cNvPr>
          <p:cNvSpPr txBox="1"/>
          <p:nvPr/>
        </p:nvSpPr>
        <p:spPr>
          <a:xfrm>
            <a:off x="7694858" y="1337186"/>
            <a:ext cx="205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FF0000"/>
                </a:solidFill>
                <a:latin typeface="Indy Pimp" panose="02000000000000000000" pitchFamily="2" charset="0"/>
              </a:rPr>
              <a:t>1954</a:t>
            </a:r>
            <a:endParaRPr lang="en-GB" sz="2400" dirty="0">
              <a:latin typeface="Indy Pimp" panose="02000000000000000000" pitchFamily="2" charset="0"/>
            </a:endParaRPr>
          </a:p>
          <a:p>
            <a:endParaRPr lang="en-GB" sz="2400" dirty="0">
              <a:latin typeface="Indy Pimp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ED620-83F0-468F-AD89-FE0149CB67E7}"/>
              </a:ext>
            </a:extLst>
          </p:cNvPr>
          <p:cNvSpPr txBox="1"/>
          <p:nvPr/>
        </p:nvSpPr>
        <p:spPr>
          <a:xfrm>
            <a:off x="7703419" y="1965741"/>
            <a:ext cx="205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FF0000"/>
                </a:solidFill>
                <a:latin typeface="Indy Pimp" panose="02000000000000000000" pitchFamily="2" charset="0"/>
              </a:rPr>
              <a:t>1,200,000</a:t>
            </a:r>
            <a:endParaRPr lang="en-GB" sz="2400" dirty="0">
              <a:latin typeface="Indy Pimp" panose="02000000000000000000" pitchFamily="2" charset="0"/>
            </a:endParaRPr>
          </a:p>
          <a:p>
            <a:endParaRPr lang="en-GB" sz="2400" dirty="0">
              <a:latin typeface="Indy Pimp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65988-1CEC-4569-A78C-EA2FDCED9C54}"/>
              </a:ext>
            </a:extLst>
          </p:cNvPr>
          <p:cNvSpPr txBox="1"/>
          <p:nvPr/>
        </p:nvSpPr>
        <p:spPr>
          <a:xfrm>
            <a:off x="7737106" y="2536036"/>
            <a:ext cx="205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FF0000"/>
                </a:solidFill>
                <a:latin typeface="Indy Pimp" panose="02000000000000000000" pitchFamily="2" charset="0"/>
              </a:rPr>
              <a:t>500,000</a:t>
            </a:r>
            <a:endParaRPr lang="en-GB" sz="2400" dirty="0">
              <a:latin typeface="Indy Pimp" panose="02000000000000000000" pitchFamily="2" charset="0"/>
            </a:endParaRPr>
          </a:p>
          <a:p>
            <a:endParaRPr lang="en-GB" sz="2400" dirty="0">
              <a:latin typeface="Indy Pimp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7121B-BDE4-4A69-B295-6559A3264E30}"/>
              </a:ext>
            </a:extLst>
          </p:cNvPr>
          <p:cNvSpPr txBox="1"/>
          <p:nvPr/>
        </p:nvSpPr>
        <p:spPr>
          <a:xfrm>
            <a:off x="7792953" y="3319387"/>
            <a:ext cx="205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FF0000"/>
                </a:solidFill>
                <a:latin typeface="Indy Pimp" panose="02000000000000000000" pitchFamily="2" charset="0"/>
              </a:rPr>
              <a:t>25kg each!</a:t>
            </a:r>
            <a:endParaRPr lang="en-GB" sz="2400" dirty="0">
              <a:latin typeface="Indy Pimp" panose="02000000000000000000" pitchFamily="2" charset="0"/>
            </a:endParaRPr>
          </a:p>
          <a:p>
            <a:endParaRPr lang="en-GB" sz="2400" dirty="0">
              <a:latin typeface="Indy Pimp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A450DE-6F3B-4D98-B1C6-E52F619EB34E}"/>
              </a:ext>
            </a:extLst>
          </p:cNvPr>
          <p:cNvSpPr txBox="1"/>
          <p:nvPr/>
        </p:nvSpPr>
        <p:spPr>
          <a:xfrm>
            <a:off x="7852682" y="3948419"/>
            <a:ext cx="205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FF0000"/>
                </a:solidFill>
                <a:latin typeface="Indy Pimp" panose="02000000000000000000" pitchFamily="2" charset="0"/>
              </a:rPr>
              <a:t>50</a:t>
            </a:r>
            <a:endParaRPr lang="en-GB" sz="2400" dirty="0">
              <a:latin typeface="Indy Pimp" panose="02000000000000000000" pitchFamily="2" charset="0"/>
            </a:endParaRPr>
          </a:p>
          <a:p>
            <a:endParaRPr lang="en-GB" sz="2400" dirty="0">
              <a:latin typeface="Indy Pimp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6E38A2-49CC-4862-BF48-55D55AF4CBA0}"/>
              </a:ext>
            </a:extLst>
          </p:cNvPr>
          <p:cNvSpPr txBox="1"/>
          <p:nvPr/>
        </p:nvSpPr>
        <p:spPr>
          <a:xfrm>
            <a:off x="7852682" y="4493456"/>
            <a:ext cx="205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FF0000"/>
                </a:solidFill>
                <a:latin typeface="Indy Pimp" panose="02000000000000000000" pitchFamily="2" charset="0"/>
              </a:rPr>
              <a:t>10,308</a:t>
            </a:r>
            <a:endParaRPr lang="en-GB" sz="2400" dirty="0">
              <a:latin typeface="Indy Pimp" panose="02000000000000000000" pitchFamily="2" charset="0"/>
            </a:endParaRPr>
          </a:p>
          <a:p>
            <a:endParaRPr lang="en-GB" sz="2400" dirty="0">
              <a:latin typeface="Indy Pimp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615074-2BEB-481D-8EB0-9D4C94E01B73}"/>
              </a:ext>
            </a:extLst>
          </p:cNvPr>
          <p:cNvSpPr/>
          <p:nvPr/>
        </p:nvSpPr>
        <p:spPr>
          <a:xfrm>
            <a:off x="7905585" y="5680117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FF0000"/>
                </a:solidFill>
                <a:latin typeface="Indy Pimp" panose="02000000000000000000" pitchFamily="2" charset="0"/>
              </a:rPr>
              <a:t>Wimpy in 1954!</a:t>
            </a:r>
            <a:endParaRPr lang="en-GB" sz="2400" dirty="0">
              <a:latin typeface="Indy Pimp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31128F-5F10-47AA-B21F-F2F9F4FE384F}"/>
              </a:ext>
            </a:extLst>
          </p:cNvPr>
          <p:cNvSpPr/>
          <p:nvPr/>
        </p:nvSpPr>
        <p:spPr>
          <a:xfrm>
            <a:off x="7899974" y="6242687"/>
            <a:ext cx="97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FF0000"/>
                </a:solidFill>
                <a:latin typeface="Indy Pimp" panose="02000000000000000000" pitchFamily="2" charset="0"/>
              </a:rPr>
              <a:t>26,005</a:t>
            </a:r>
            <a:endParaRPr lang="en-GB" sz="2400" dirty="0">
              <a:latin typeface="Indy Pimp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A348C-173D-490F-921D-B21BB0FE8DFF}"/>
              </a:ext>
            </a:extLst>
          </p:cNvPr>
          <p:cNvSpPr txBox="1"/>
          <p:nvPr/>
        </p:nvSpPr>
        <p:spPr>
          <a:xfrm>
            <a:off x="7852682" y="5117547"/>
            <a:ext cx="2058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srgbClr val="FF0000"/>
                </a:solidFill>
                <a:latin typeface="Indy Pimp" panose="02000000000000000000" pitchFamily="2" charset="0"/>
              </a:rPr>
              <a:t>87,141</a:t>
            </a:r>
            <a:endParaRPr lang="en-GB" sz="2400" dirty="0">
              <a:latin typeface="Indy Pimp" panose="02000000000000000000" pitchFamily="2" charset="0"/>
            </a:endParaRPr>
          </a:p>
          <a:p>
            <a:endParaRPr lang="en-GB" sz="2400" dirty="0">
              <a:latin typeface="Indy Pimp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E9EDB164-E885-4768-B13E-AE4F1CD5E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0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B571C11-162B-4BAE-B50A-A34A63AA8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27"/>
            <a:ext cx="12194418" cy="68593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6194105-5EDF-4A09-A772-CDB3B3F7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Koara" pitchFamily="50" charset="0"/>
              </a:rPr>
              <a:t>Test your knowledge on waste facts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9581BC-F375-4C34-B699-E9D6964823C0}"/>
              </a:ext>
            </a:extLst>
          </p:cNvPr>
          <p:cNvSpPr txBox="1">
            <a:spLocks/>
          </p:cNvSpPr>
          <p:nvPr/>
        </p:nvSpPr>
        <p:spPr>
          <a:xfrm>
            <a:off x="838200" y="1530879"/>
            <a:ext cx="9144000" cy="4437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Koara" pitchFamily="50" charset="0"/>
              </a:rPr>
              <a:t>How much of our carbon footprint is generated by the food we eat?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Koara" pitchFamily="50" charset="0"/>
              </a:rPr>
              <a:t>Approximately how much food waste is generated annually in the UK?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Koara" pitchFamily="50" charset="0"/>
              </a:rPr>
              <a:t>What % food waste in the UK comes from households?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Koara" pitchFamily="50" charset="0"/>
              </a:rPr>
              <a:t>How much money per household, on average is wasted monthly by throwing away food?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Koara" pitchFamily="50" charset="0"/>
              </a:rPr>
              <a:t>What are the top 5 most wasted foods?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Koara" pitchFamily="50" charset="0"/>
              </a:rPr>
              <a:t>What is the reason most people give for throwing away food?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Koara" pitchFamily="50" charset="0"/>
              </a:rPr>
              <a:t>What’s the difference between a use by date and a best before date?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Koara" pitchFamily="50" charset="0"/>
              </a:rPr>
              <a:t>What temperature should a fridge be set at to get the best performance?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Koara" pitchFamily="50" charset="0"/>
              </a:rPr>
              <a:t>How should food be defrosted once out of the freezer</a:t>
            </a:r>
            <a:endParaRPr lang="en-GB" dirty="0">
              <a:latin typeface="Koara" pitchFamily="50" charset="0"/>
            </a:endParaRPr>
          </a:p>
        </p:txBody>
      </p:sp>
      <p:pic>
        <p:nvPicPr>
          <p:cNvPr id="1026" name="Picture 2" descr="Where does food waste occur?">
            <a:extLst>
              <a:ext uri="{FF2B5EF4-FFF2-40B4-BE49-F238E27FC236}">
                <a16:creationId xmlns:a16="http://schemas.microsoft.com/office/drawing/2014/main" id="{A58E842D-2829-4682-9FC9-8D8AEB62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99" y="1046375"/>
            <a:ext cx="2362376" cy="141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usehold food and drink waste in the UK 2012 | WRAP UK">
            <a:extLst>
              <a:ext uri="{FF2B5EF4-FFF2-40B4-BE49-F238E27FC236}">
                <a16:creationId xmlns:a16="http://schemas.microsoft.com/office/drawing/2014/main" id="{325BA61B-8D6F-4E2B-9B31-D1E49DC23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998" y="3196392"/>
            <a:ext cx="2437869" cy="158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2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A947C8-6A60-45F0-93E6-F991A19F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Koara" pitchFamily="50" charset="0"/>
              </a:rPr>
              <a:t>Did you know?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1368428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Koara" pitchFamily="50" charset="0"/>
              </a:rPr>
              <a:t>The food we eat makes up 30% of our carbon footprint</a:t>
            </a:r>
          </a:p>
          <a:p>
            <a:r>
              <a:rPr lang="en-GB" dirty="0">
                <a:latin typeface="Koara" pitchFamily="50" charset="0"/>
              </a:rPr>
              <a:t>9.5 million tonnes of wate generated in the UK annually costing £19 billion:</a:t>
            </a:r>
          </a:p>
          <a:p>
            <a:pPr lvl="2"/>
            <a:r>
              <a:rPr lang="en-GB" dirty="0">
                <a:latin typeface="Koara" pitchFamily="50" charset="0"/>
              </a:rPr>
              <a:t>70% from households</a:t>
            </a:r>
          </a:p>
          <a:p>
            <a:pPr lvl="2"/>
            <a:r>
              <a:rPr lang="en-GB" dirty="0">
                <a:latin typeface="Koara" pitchFamily="50" charset="0"/>
              </a:rPr>
              <a:t>12% from Hospitality and Service industry</a:t>
            </a:r>
          </a:p>
          <a:p>
            <a:pPr lvl="2"/>
            <a:r>
              <a:rPr lang="en-GB" dirty="0">
                <a:latin typeface="Koara" pitchFamily="50" charset="0"/>
              </a:rPr>
              <a:t>16% from food manufacture</a:t>
            </a:r>
          </a:p>
          <a:p>
            <a:pPr lvl="2"/>
            <a:r>
              <a:rPr lang="en-GB" dirty="0">
                <a:latin typeface="Koara" pitchFamily="50" charset="0"/>
              </a:rPr>
              <a:t>3% from retail</a:t>
            </a:r>
          </a:p>
          <a:p>
            <a:pPr marL="914400" lvl="2" indent="0">
              <a:buNone/>
            </a:pPr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Koara" pitchFamily="50" charset="0"/>
              </a:rPr>
              <a:t>70% of this waste is seen as edible – </a:t>
            </a:r>
            <a:r>
              <a:rPr lang="en-GB" dirty="0" err="1">
                <a:latin typeface="Koara" pitchFamily="50" charset="0"/>
              </a:rPr>
              <a:t>eg</a:t>
            </a:r>
            <a:r>
              <a:rPr lang="en-GB" dirty="0">
                <a:latin typeface="Koara" pitchFamily="50" charset="0"/>
              </a:rPr>
              <a:t> plated food, fresh food, bread</a:t>
            </a:r>
          </a:p>
          <a:p>
            <a:r>
              <a:rPr lang="en-GB" dirty="0">
                <a:latin typeface="Koara" pitchFamily="50" charset="0"/>
              </a:rPr>
              <a:t>30% is inedible – </a:t>
            </a:r>
            <a:r>
              <a:rPr lang="en-GB" dirty="0" err="1">
                <a:latin typeface="Koara" pitchFamily="50" charset="0"/>
              </a:rPr>
              <a:t>eg</a:t>
            </a:r>
            <a:r>
              <a:rPr lang="en-GB" dirty="0">
                <a:latin typeface="Koara" pitchFamily="50" charset="0"/>
              </a:rPr>
              <a:t> egg shells, veg and fruit peelings, </a:t>
            </a: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12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person&#10;&#10;Description automatically generated">
            <a:extLst>
              <a:ext uri="{FF2B5EF4-FFF2-40B4-BE49-F238E27FC236}">
                <a16:creationId xmlns:a16="http://schemas.microsoft.com/office/drawing/2014/main" id="{B0F10135-5666-4FB6-B8B1-A2E358F39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96"/>
            <a:ext cx="12192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770467" y="684213"/>
            <a:ext cx="9144000" cy="4988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09CF0C3-162F-40F9-AD36-DCA46E333729}"/>
              </a:ext>
            </a:extLst>
          </p:cNvPr>
          <p:cNvSpPr txBox="1">
            <a:spLocks/>
          </p:cNvSpPr>
          <p:nvPr/>
        </p:nvSpPr>
        <p:spPr>
          <a:xfrm>
            <a:off x="508000" y="291306"/>
            <a:ext cx="9144000" cy="3252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Koara" pitchFamily="50" charset="0"/>
              </a:rPr>
              <a:t>On average a household wastes £60 a month when throwing away food – the equivalent of 8 meals a week</a:t>
            </a:r>
          </a:p>
          <a:p>
            <a:r>
              <a:rPr lang="en-GB" dirty="0">
                <a:latin typeface="Koara" pitchFamily="50" charset="0"/>
              </a:rPr>
              <a:t>The top wasted foods are:</a:t>
            </a:r>
          </a:p>
          <a:p>
            <a:pPr lvl="4"/>
            <a:r>
              <a:rPr lang="en-GB" dirty="0">
                <a:latin typeface="Koara" pitchFamily="50" charset="0"/>
              </a:rPr>
              <a:t>Fresh potatoes</a:t>
            </a:r>
          </a:p>
          <a:p>
            <a:pPr lvl="4"/>
            <a:r>
              <a:rPr lang="en-GB" dirty="0">
                <a:latin typeface="Koara" pitchFamily="50" charset="0"/>
              </a:rPr>
              <a:t>Milk</a:t>
            </a:r>
          </a:p>
          <a:p>
            <a:pPr lvl="4"/>
            <a:r>
              <a:rPr lang="en-GB" dirty="0">
                <a:latin typeface="Koara" pitchFamily="50" charset="0"/>
              </a:rPr>
              <a:t>Meals – homemade or ready meals</a:t>
            </a:r>
          </a:p>
          <a:p>
            <a:pPr lvl="4"/>
            <a:r>
              <a:rPr lang="en-GB" dirty="0">
                <a:latin typeface="Koara" pitchFamily="50" charset="0"/>
              </a:rPr>
              <a:t>Pork, ham and bacon</a:t>
            </a:r>
          </a:p>
          <a:p>
            <a:pPr lvl="4"/>
            <a:r>
              <a:rPr lang="en-GB" dirty="0">
                <a:latin typeface="Koara" pitchFamily="50" charset="0"/>
              </a:rPr>
              <a:t>Chicken</a:t>
            </a:r>
          </a:p>
          <a:p>
            <a:pPr lvl="4"/>
            <a:r>
              <a:rPr lang="en-GB" dirty="0">
                <a:latin typeface="Koara" pitchFamily="50" charset="0"/>
              </a:rPr>
              <a:t>Carrots and other veg</a:t>
            </a:r>
          </a:p>
          <a:p>
            <a:pPr lvl="3"/>
            <a:endParaRPr lang="en-GB" dirty="0">
              <a:latin typeface="Koara" pitchFamily="50" charset="0"/>
            </a:endParaRPr>
          </a:p>
          <a:p>
            <a:pPr lvl="3"/>
            <a:endParaRPr lang="en-GB" dirty="0">
              <a:latin typeface="Koara" pitchFamily="50" charset="0"/>
            </a:endParaRPr>
          </a:p>
          <a:p>
            <a:pPr marL="1371600" lvl="3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0DFDFD-70D7-432F-97F3-BD9CC7B42837}"/>
              </a:ext>
            </a:extLst>
          </p:cNvPr>
          <p:cNvSpPr txBox="1">
            <a:spLocks/>
          </p:cNvSpPr>
          <p:nvPr/>
        </p:nvSpPr>
        <p:spPr>
          <a:xfrm>
            <a:off x="508000" y="3544094"/>
            <a:ext cx="9144000" cy="308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Koara" pitchFamily="50" charset="0"/>
              </a:rPr>
              <a:t>Each day in the uk we throw away:</a:t>
            </a:r>
          </a:p>
          <a:p>
            <a:pPr lvl="4"/>
            <a:r>
              <a:rPr lang="en-GB" dirty="0">
                <a:latin typeface="Koara" pitchFamily="50" charset="0"/>
              </a:rPr>
              <a:t>20 million slices of bread	</a:t>
            </a:r>
          </a:p>
          <a:p>
            <a:pPr lvl="4"/>
            <a:r>
              <a:rPr lang="en-GB" dirty="0">
                <a:latin typeface="Koara" pitchFamily="50" charset="0"/>
              </a:rPr>
              <a:t>4.4 million whole potatoes</a:t>
            </a:r>
          </a:p>
          <a:p>
            <a:pPr lvl="4"/>
            <a:r>
              <a:rPr lang="en-GB" dirty="0">
                <a:latin typeface="Koara" pitchFamily="50" charset="0"/>
              </a:rPr>
              <a:t>3.1 million glasses of milk</a:t>
            </a:r>
          </a:p>
          <a:p>
            <a:pPr lvl="4"/>
            <a:r>
              <a:rPr lang="en-GB" dirty="0">
                <a:latin typeface="Koara" pitchFamily="50" charset="0"/>
              </a:rPr>
              <a:t>2.7 million whole carrots</a:t>
            </a:r>
          </a:p>
          <a:p>
            <a:pPr lvl="4"/>
            <a:r>
              <a:rPr lang="en-GB" dirty="0">
                <a:latin typeface="Koara" pitchFamily="50" charset="0"/>
              </a:rPr>
              <a:t>2.2 million slices of ham</a:t>
            </a:r>
          </a:p>
          <a:p>
            <a:pPr lvl="4"/>
            <a:r>
              <a:rPr lang="en-GB" dirty="0">
                <a:latin typeface="Koara" pitchFamily="50" charset="0"/>
              </a:rPr>
              <a:t>1.2 million whole tomatoes</a:t>
            </a:r>
          </a:p>
          <a:p>
            <a:pPr lvl="4"/>
            <a:r>
              <a:rPr lang="en-GB" dirty="0">
                <a:latin typeface="Koara" pitchFamily="50" charset="0"/>
              </a:rPr>
              <a:t>0.9 million whole bananas</a:t>
            </a:r>
          </a:p>
          <a:p>
            <a:pPr lvl="3"/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pic>
        <p:nvPicPr>
          <p:cNvPr id="13" name="Picture 12" descr="Millions of adults happy to eat out of date food to stop waste, survey  claims | The Independent | The Independent">
            <a:extLst>
              <a:ext uri="{FF2B5EF4-FFF2-40B4-BE49-F238E27FC236}">
                <a16:creationId xmlns:a16="http://schemas.microsoft.com/office/drawing/2014/main" id="{9DD7CF79-1984-4651-AC68-8F47D5D5FF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133" y="1056615"/>
            <a:ext cx="1839065" cy="170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Save a Spud - West London Waste">
            <a:extLst>
              <a:ext uri="{FF2B5EF4-FFF2-40B4-BE49-F238E27FC236}">
                <a16:creationId xmlns:a16="http://schemas.microsoft.com/office/drawing/2014/main" id="{946E5A39-8328-44F3-82AF-CB30C6FCCB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09" y="3077369"/>
            <a:ext cx="13525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ve Food Hate Waste">
            <a:extLst>
              <a:ext uri="{FF2B5EF4-FFF2-40B4-BE49-F238E27FC236}">
                <a16:creationId xmlns:a16="http://schemas.microsoft.com/office/drawing/2014/main" id="{186B4E63-07E1-4940-A124-646D6D61D1E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4" y="4909499"/>
            <a:ext cx="2341034" cy="1879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850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9D42CA6-1646-430E-A3D7-281C650A8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27"/>
            <a:ext cx="12194418" cy="68593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A527A7C-C798-4268-8A8F-2E14741E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6"/>
            <a:ext cx="10515600" cy="1325563"/>
          </a:xfrm>
        </p:spPr>
        <p:txBody>
          <a:bodyPr/>
          <a:lstStyle/>
          <a:p>
            <a:r>
              <a:rPr lang="en-GB" b="1" dirty="0">
                <a:latin typeface="Koara" pitchFamily="50" charset="0"/>
              </a:rPr>
              <a:t>Why is food wasted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157410E-26E1-4197-9A9E-7814725045A0}"/>
              </a:ext>
            </a:extLst>
          </p:cNvPr>
          <p:cNvSpPr txBox="1">
            <a:spLocks/>
          </p:cNvSpPr>
          <p:nvPr/>
        </p:nvSpPr>
        <p:spPr>
          <a:xfrm>
            <a:off x="838200" y="1378479"/>
            <a:ext cx="9144000" cy="44370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Koara" pitchFamily="50" charset="0"/>
              </a:rPr>
              <a:t>Food not used in time</a:t>
            </a:r>
          </a:p>
          <a:p>
            <a:r>
              <a:rPr lang="en-GB" dirty="0">
                <a:latin typeface="Koara" pitchFamily="50" charset="0"/>
              </a:rPr>
              <a:t>Personal preference – didn’t want it</a:t>
            </a:r>
          </a:p>
          <a:p>
            <a:r>
              <a:rPr lang="en-GB" dirty="0">
                <a:latin typeface="Koara" pitchFamily="50" charset="0"/>
              </a:rPr>
              <a:t>Cooked or prepared too much</a:t>
            </a:r>
          </a:p>
          <a:p>
            <a:r>
              <a:rPr lang="en-GB" dirty="0">
                <a:latin typeface="Koara" pitchFamily="50" charset="0"/>
              </a:rPr>
              <a:t>Served too much</a:t>
            </a:r>
          </a:p>
          <a:p>
            <a:r>
              <a:rPr lang="en-GB" dirty="0">
                <a:latin typeface="Koara" pitchFamily="50" charset="0"/>
              </a:rPr>
              <a:t>Don’t understand labelling and worried about food going off</a:t>
            </a:r>
          </a:p>
          <a:p>
            <a:r>
              <a:rPr lang="en-GB" dirty="0">
                <a:latin typeface="Koara" pitchFamily="50" charset="0"/>
              </a:rPr>
              <a:t>Buying too much because of offers in the shops </a:t>
            </a:r>
          </a:p>
          <a:p>
            <a:r>
              <a:rPr lang="en-GB" dirty="0">
                <a:latin typeface="Koara" pitchFamily="50" charset="0"/>
              </a:rPr>
              <a:t>Unsure how to store the food </a:t>
            </a:r>
          </a:p>
          <a:p>
            <a:r>
              <a:rPr lang="en-GB" dirty="0">
                <a:latin typeface="Koara" pitchFamily="50" charset="0"/>
              </a:rPr>
              <a:t>Not labelled in freezer</a:t>
            </a:r>
          </a:p>
          <a:p>
            <a:r>
              <a:rPr lang="en-GB" dirty="0">
                <a:latin typeface="Koara" pitchFamily="50" charset="0"/>
              </a:rPr>
              <a:t>Lack of time to plan</a:t>
            </a: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1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D951803-4A8F-420C-9C7C-556649380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D18F7BF-5945-468C-81DE-E15DEB30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96"/>
            <a:ext cx="10515600" cy="1325563"/>
          </a:xfrm>
        </p:spPr>
        <p:txBody>
          <a:bodyPr/>
          <a:lstStyle/>
          <a:p>
            <a:r>
              <a:rPr lang="en-GB" b="1" dirty="0">
                <a:latin typeface="Koara" pitchFamily="50" charset="0"/>
              </a:rPr>
              <a:t>Best before and use by?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BA2F229-B86F-455C-BBC0-3C86890EBC8D}"/>
              </a:ext>
            </a:extLst>
          </p:cNvPr>
          <p:cNvSpPr txBox="1">
            <a:spLocks/>
          </p:cNvSpPr>
          <p:nvPr/>
        </p:nvSpPr>
        <p:spPr>
          <a:xfrm>
            <a:off x="838200" y="1874446"/>
            <a:ext cx="9144000" cy="4437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latin typeface="Koara" pitchFamily="50" charset="0"/>
            </a:endParaRPr>
          </a:p>
        </p:txBody>
      </p:sp>
      <p:pic>
        <p:nvPicPr>
          <p:cNvPr id="2" name="Online Media 1" title="Use by vs best before dates">
            <a:hlinkClick r:id="" action="ppaction://media"/>
            <a:extLst>
              <a:ext uri="{FF2B5EF4-FFF2-40B4-BE49-F238E27FC236}">
                <a16:creationId xmlns:a16="http://schemas.microsoft.com/office/drawing/2014/main" id="{552CF560-3097-4F3E-B036-307504F5A3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5733" y="1193800"/>
            <a:ext cx="868774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A947C8-6A60-45F0-93E6-F991A19F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Koara" pitchFamily="50" charset="0"/>
              </a:rPr>
              <a:t>Top tips to minimise food waste?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1368428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GB" dirty="0">
              <a:latin typeface="Koara" pitchFamily="50" charset="0"/>
            </a:endParaRPr>
          </a:p>
          <a:p>
            <a:r>
              <a:rPr lang="en-GB" dirty="0">
                <a:latin typeface="Koara" pitchFamily="50" charset="0"/>
              </a:rPr>
              <a:t>Over to you – what would you say if asked for 3 top tips to minimise food waste</a:t>
            </a: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r>
              <a:rPr lang="en-GB" dirty="0">
                <a:latin typeface="Koara" pitchFamily="50" charset="0"/>
              </a:rPr>
              <a:t>*Food waste can never be stopped entirely – some times it’s unavoidable but there are great ways to make it as low as possible</a:t>
            </a: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5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39A9EC7-3473-4E27-B440-665C24E8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A947C8-6A60-45F0-93E6-F991A19F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Koara" pitchFamily="50" charset="0"/>
              </a:rPr>
              <a:t>Our top tips – do they match?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4AAE488-F898-4638-B5E8-C5152D6CE2AD}"/>
              </a:ext>
            </a:extLst>
          </p:cNvPr>
          <p:cNvSpPr txBox="1">
            <a:spLocks/>
          </p:cNvSpPr>
          <p:nvPr/>
        </p:nvSpPr>
        <p:spPr>
          <a:xfrm>
            <a:off x="838200" y="1368428"/>
            <a:ext cx="9144000" cy="4473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PPE – another meaning maybe…………..</a:t>
            </a:r>
          </a:p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Plan</a:t>
            </a:r>
          </a:p>
          <a:p>
            <a:r>
              <a:rPr lang="en-GB" dirty="0">
                <a:latin typeface="Koara" pitchFamily="50" charset="0"/>
              </a:rPr>
              <a:t>May seem tedious but it really does work to cut waste – know what you’re going to eat and make a list of what you need</a:t>
            </a:r>
          </a:p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Portion </a:t>
            </a:r>
          </a:p>
          <a:p>
            <a:r>
              <a:rPr lang="en-GB" dirty="0">
                <a:latin typeface="Koara" pitchFamily="50" charset="0"/>
              </a:rPr>
              <a:t>Think about how much you actually eat – buying more food is false economy if you don’t eat it – even if it’s on offer</a:t>
            </a:r>
          </a:p>
          <a:p>
            <a:pPr marL="0" indent="0">
              <a:buNone/>
            </a:pPr>
            <a:r>
              <a:rPr lang="en-GB" b="1" dirty="0">
                <a:latin typeface="Koara" pitchFamily="50" charset="0"/>
              </a:rPr>
              <a:t>Eat</a:t>
            </a:r>
          </a:p>
          <a:p>
            <a:r>
              <a:rPr lang="en-GB" dirty="0">
                <a:latin typeface="Koara" pitchFamily="50" charset="0"/>
              </a:rPr>
              <a:t>Put less on the plate – get more if you want more.  Food is easier to save if it’s in the pan not on the plate</a:t>
            </a:r>
          </a:p>
          <a:p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D1DCD38-C0C5-4729-8CAD-FC5DB8450FD8}"/>
              </a:ext>
            </a:extLst>
          </p:cNvPr>
          <p:cNvSpPr txBox="1">
            <a:spLocks/>
          </p:cNvSpPr>
          <p:nvPr/>
        </p:nvSpPr>
        <p:spPr>
          <a:xfrm>
            <a:off x="838200" y="4223280"/>
            <a:ext cx="9144000" cy="274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Koara" pitchFamily="50" charset="0"/>
            </a:endParaRPr>
          </a:p>
          <a:p>
            <a:pPr marL="0" indent="0">
              <a:buNone/>
            </a:pPr>
            <a:endParaRPr lang="en-GB" dirty="0">
              <a:latin typeface="Koa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23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76048E59BCD44F9A8F26B6C65A9807" ma:contentTypeVersion="12" ma:contentTypeDescription="Create a new document." ma:contentTypeScope="" ma:versionID="1aa902ded1914a3409e696d2cbde5773">
  <xsd:schema xmlns:xsd="http://www.w3.org/2001/XMLSchema" xmlns:xs="http://www.w3.org/2001/XMLSchema" xmlns:p="http://schemas.microsoft.com/office/2006/metadata/properties" xmlns:ns2="3a2a894f-1643-47fb-ad89-146adf133206" xmlns:ns3="dc3ecc4d-5562-40ae-9af7-a0ec9ee9e8f2" targetNamespace="http://schemas.microsoft.com/office/2006/metadata/properties" ma:root="true" ma:fieldsID="b5ef38c26aa72ec0fcceed1600cdc01e" ns2:_="" ns3:_="">
    <xsd:import namespace="3a2a894f-1643-47fb-ad89-146adf133206"/>
    <xsd:import namespace="dc3ecc4d-5562-40ae-9af7-a0ec9ee9e8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a894f-1643-47fb-ad89-146adf1332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ecc4d-5562-40ae-9af7-a0ec9ee9e8f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34B32B-242A-483A-8473-0338912F464D}">
  <ds:schemaRefs>
    <ds:schemaRef ds:uri="3a2a894f-1643-47fb-ad89-146adf133206"/>
    <ds:schemaRef ds:uri="dc3ecc4d-5562-40ae-9af7-a0ec9ee9e8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B3D088-1A4E-4C2A-BA7A-C905F05BB9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6817DB-A12A-4C4B-8789-59A4A58E2175}">
  <ds:schemaRefs>
    <ds:schemaRef ds:uri="http://purl.org/dc/dcmitype/"/>
    <ds:schemaRef ds:uri="http://schemas.microsoft.com/office/infopath/2007/PartnerControls"/>
    <ds:schemaRef ds:uri="http://purl.org/dc/elements/1.1/"/>
    <ds:schemaRef ds:uri="3a2a894f-1643-47fb-ad89-146adf133206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c3ecc4d-5562-40ae-9af7-a0ec9ee9e8f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1704</Words>
  <Application>Microsoft Office PowerPoint</Application>
  <PresentationFormat>Widescreen</PresentationFormat>
  <Paragraphs>328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Indy Pimp</vt:lpstr>
      <vt:lpstr>Koara</vt:lpstr>
      <vt:lpstr>Koara 2</vt:lpstr>
      <vt:lpstr>Office Theme</vt:lpstr>
      <vt:lpstr>PowerPoint Presentation</vt:lpstr>
      <vt:lpstr>PowerPoint Presentation</vt:lpstr>
      <vt:lpstr>Test your knowledge on waste facts</vt:lpstr>
      <vt:lpstr>Did you know?</vt:lpstr>
      <vt:lpstr>PowerPoint Presentation</vt:lpstr>
      <vt:lpstr>Why is food wasted</vt:lpstr>
      <vt:lpstr>Best before and use by?</vt:lpstr>
      <vt:lpstr>Top tips to minimise food waste?</vt:lpstr>
      <vt:lpstr>Our top tips – do they match?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Jane Czerniak</dc:creator>
  <cp:lastModifiedBy>Lisa Aldwinckle</cp:lastModifiedBy>
  <cp:revision>43</cp:revision>
  <cp:lastPrinted>2020-11-25T16:55:59Z</cp:lastPrinted>
  <dcterms:created xsi:type="dcterms:W3CDTF">2019-10-16T10:56:13Z</dcterms:created>
  <dcterms:modified xsi:type="dcterms:W3CDTF">2021-03-31T13:06:41Z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0x0101004376048E59BCD44F9A8F26B6C65A9807</vt:lpwstr>
  </property>
</Properties>
</file>